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4"/>
  </p:notesMasterIdLst>
  <p:handoutMasterIdLst>
    <p:handoutMasterId r:id="rId25"/>
  </p:handoutMasterIdLst>
  <p:sldIdLst>
    <p:sldId id="266" r:id="rId2"/>
    <p:sldId id="258" r:id="rId3"/>
    <p:sldId id="317" r:id="rId4"/>
    <p:sldId id="320" r:id="rId5"/>
    <p:sldId id="305" r:id="rId6"/>
    <p:sldId id="298" r:id="rId7"/>
    <p:sldId id="306" r:id="rId8"/>
    <p:sldId id="304" r:id="rId9"/>
    <p:sldId id="301" r:id="rId10"/>
    <p:sldId id="302" r:id="rId11"/>
    <p:sldId id="319" r:id="rId12"/>
    <p:sldId id="309" r:id="rId13"/>
    <p:sldId id="303" r:id="rId14"/>
    <p:sldId id="308" r:id="rId15"/>
    <p:sldId id="318" r:id="rId16"/>
    <p:sldId id="312" r:id="rId17"/>
    <p:sldId id="313" r:id="rId18"/>
    <p:sldId id="314" r:id="rId19"/>
    <p:sldId id="315" r:id="rId20"/>
    <p:sldId id="316" r:id="rId21"/>
    <p:sldId id="294" r:id="rId22"/>
    <p:sldId id="307"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FFF66"/>
    <a:srgbClr val="CCFFFF"/>
    <a:srgbClr val="00CCFF"/>
    <a:srgbClr val="0000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96233" autoAdjust="0"/>
  </p:normalViewPr>
  <p:slideViewPr>
    <p:cSldViewPr>
      <p:cViewPr varScale="1">
        <p:scale>
          <a:sx n="102" d="100"/>
          <a:sy n="102" d="100"/>
        </p:scale>
        <p:origin x="18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1536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1536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9D7514D-23E6-4974-A36B-EA10006609F4}" type="slidenum">
              <a:rPr lang="ru-RU"/>
              <a:pPr>
                <a:defRPr/>
              </a:pPr>
              <a:t>‹#›</a:t>
            </a:fld>
            <a:endParaRPr lang="ru-RU"/>
          </a:p>
        </p:txBody>
      </p:sp>
    </p:spTree>
    <p:extLst>
      <p:ext uri="{BB962C8B-B14F-4D97-AF65-F5344CB8AC3E}">
        <p14:creationId xmlns:p14="http://schemas.microsoft.com/office/powerpoint/2010/main" val="2501285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1741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ABCFFA19-C852-447D-B532-70A8AB0D46F5}" type="slidenum">
              <a:rPr lang="ru-RU"/>
              <a:pPr>
                <a:defRPr/>
              </a:pPr>
              <a:t>‹#›</a:t>
            </a:fld>
            <a:endParaRPr lang="ru-RU"/>
          </a:p>
        </p:txBody>
      </p:sp>
    </p:spTree>
    <p:extLst>
      <p:ext uri="{BB962C8B-B14F-4D97-AF65-F5344CB8AC3E}">
        <p14:creationId xmlns:p14="http://schemas.microsoft.com/office/powerpoint/2010/main" val="42766862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48E9FF3-307A-4856-AC20-84A2F4E45C71}" type="slidenum">
              <a:rPr lang="ru-RU" altLang="ru-RU" smtClean="0"/>
              <a:pPr/>
              <a:t>1</a:t>
            </a:fld>
            <a:endParaRPr lang="ru-RU" altLang="ru-RU"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ru-RU" altLang="ru-RU" dirty="0" smtClean="0"/>
          </a:p>
        </p:txBody>
      </p:sp>
    </p:spTree>
    <p:extLst>
      <p:ext uri="{BB962C8B-B14F-4D97-AF65-F5344CB8AC3E}">
        <p14:creationId xmlns:p14="http://schemas.microsoft.com/office/powerpoint/2010/main" val="3692381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B10D5BB-D75D-439B-B311-9A876EB079B3}" type="slidenum">
              <a:rPr lang="ru-RU" altLang="ru-RU" smtClean="0"/>
              <a:pPr/>
              <a:t>14</a:t>
            </a:fld>
            <a:endParaRPr lang="ru-RU" altLang="ru-RU"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endParaRPr lang="ru-RU" altLang="ru-RU" smtClean="0"/>
          </a:p>
        </p:txBody>
      </p:sp>
    </p:spTree>
    <p:extLst>
      <p:ext uri="{BB962C8B-B14F-4D97-AF65-F5344CB8AC3E}">
        <p14:creationId xmlns:p14="http://schemas.microsoft.com/office/powerpoint/2010/main" val="2734750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E9A4E9F8-D11A-4CFE-8A18-35119CB017C4}" type="slidenum">
              <a:rPr lang="ru-RU" altLang="ru-RU" smtClean="0"/>
              <a:pPr/>
              <a:t>16</a:t>
            </a:fld>
            <a:endParaRPr lang="ru-RU" alt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ru-RU" altLang="ru-RU" smtClean="0"/>
          </a:p>
        </p:txBody>
      </p:sp>
    </p:spTree>
    <p:extLst>
      <p:ext uri="{BB962C8B-B14F-4D97-AF65-F5344CB8AC3E}">
        <p14:creationId xmlns:p14="http://schemas.microsoft.com/office/powerpoint/2010/main" val="2853323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228665FC-EAD9-4102-8B51-96B4C79C3E5B}" type="slidenum">
              <a:rPr lang="ru-RU" altLang="ru-RU" smtClean="0"/>
              <a:pPr/>
              <a:t>21</a:t>
            </a:fld>
            <a:endParaRPr lang="ru-RU" altLang="ru-RU"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endParaRPr lang="ru-RU" altLang="ru-RU" smtClean="0"/>
          </a:p>
        </p:txBody>
      </p:sp>
    </p:spTree>
    <p:extLst>
      <p:ext uri="{BB962C8B-B14F-4D97-AF65-F5344CB8AC3E}">
        <p14:creationId xmlns:p14="http://schemas.microsoft.com/office/powerpoint/2010/main" val="2999559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endParaRPr lang="ru-RU" altLang="ru-RU" smtClean="0"/>
          </a:p>
        </p:txBody>
      </p:sp>
    </p:spTree>
    <p:extLst>
      <p:ext uri="{BB962C8B-B14F-4D97-AF65-F5344CB8AC3E}">
        <p14:creationId xmlns:p14="http://schemas.microsoft.com/office/powerpoint/2010/main" val="4136347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692944E-C5F8-4C0D-BA40-09CC1CD10DC5}" type="slidenum">
              <a:rPr lang="ru-RU" altLang="ru-RU" smtClean="0"/>
              <a:pPr/>
              <a:t>2</a:t>
            </a:fld>
            <a:endParaRPr lang="ru-RU" altLang="ru-RU"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endParaRPr lang="ru-RU" altLang="ru-RU" dirty="0" smtClean="0"/>
          </a:p>
        </p:txBody>
      </p:sp>
    </p:spTree>
    <p:extLst>
      <p:ext uri="{BB962C8B-B14F-4D97-AF65-F5344CB8AC3E}">
        <p14:creationId xmlns:p14="http://schemas.microsoft.com/office/powerpoint/2010/main" val="531604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692944E-C5F8-4C0D-BA40-09CC1CD10DC5}" type="slidenum">
              <a:rPr lang="ru-RU" altLang="ru-RU" smtClean="0"/>
              <a:pPr/>
              <a:t>4</a:t>
            </a:fld>
            <a:endParaRPr lang="ru-RU" altLang="ru-RU"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endParaRPr lang="ru-RU" altLang="ru-RU" smtClean="0"/>
          </a:p>
        </p:txBody>
      </p:sp>
    </p:spTree>
    <p:extLst>
      <p:ext uri="{BB962C8B-B14F-4D97-AF65-F5344CB8AC3E}">
        <p14:creationId xmlns:p14="http://schemas.microsoft.com/office/powerpoint/2010/main" val="3458589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428EFE8-D4B1-4CA7-BA68-00AA29764CB6}" type="slidenum">
              <a:rPr lang="ru-RU" altLang="ru-RU" smtClean="0"/>
              <a:pPr/>
              <a:t>6</a:t>
            </a:fld>
            <a:endParaRPr lang="ru-RU" altLang="ru-RU"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endParaRPr lang="ru-RU" altLang="ru-RU" smtClean="0"/>
          </a:p>
        </p:txBody>
      </p:sp>
    </p:spTree>
    <p:extLst>
      <p:ext uri="{BB962C8B-B14F-4D97-AF65-F5344CB8AC3E}">
        <p14:creationId xmlns:p14="http://schemas.microsoft.com/office/powerpoint/2010/main" val="884710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A60B98C-D198-4C38-B2FD-B8B25D02BF8F}" type="slidenum">
              <a:rPr lang="ru-RU" altLang="ru-RU" smtClean="0"/>
              <a:pPr/>
              <a:t>8</a:t>
            </a:fld>
            <a:endParaRPr lang="ru-RU" altLang="ru-RU"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endParaRPr lang="ru-RU" altLang="ru-RU" smtClean="0"/>
          </a:p>
        </p:txBody>
      </p:sp>
    </p:spTree>
    <p:extLst>
      <p:ext uri="{BB962C8B-B14F-4D97-AF65-F5344CB8AC3E}">
        <p14:creationId xmlns:p14="http://schemas.microsoft.com/office/powerpoint/2010/main" val="1580227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290540E-3F00-45D7-BBA0-1661A492FCBB}" type="slidenum">
              <a:rPr lang="ru-RU" altLang="ru-RU" smtClean="0"/>
              <a:pPr/>
              <a:t>9</a:t>
            </a:fld>
            <a:endParaRPr lang="ru-RU" altLang="ru-RU"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endParaRPr lang="ru-RU" altLang="ru-RU" smtClean="0"/>
          </a:p>
        </p:txBody>
      </p:sp>
    </p:spTree>
    <p:extLst>
      <p:ext uri="{BB962C8B-B14F-4D97-AF65-F5344CB8AC3E}">
        <p14:creationId xmlns:p14="http://schemas.microsoft.com/office/powerpoint/2010/main" val="2103261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432938F-6B1B-4D2D-8A23-E1A8C8683F8A}" type="slidenum">
              <a:rPr lang="ru-RU" altLang="ru-RU" smtClean="0"/>
              <a:pPr/>
              <a:t>10</a:t>
            </a:fld>
            <a:endParaRPr lang="ru-RU" altLang="ru-RU"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endParaRPr lang="ru-RU" altLang="ru-RU" smtClean="0"/>
          </a:p>
        </p:txBody>
      </p:sp>
    </p:spTree>
    <p:extLst>
      <p:ext uri="{BB962C8B-B14F-4D97-AF65-F5344CB8AC3E}">
        <p14:creationId xmlns:p14="http://schemas.microsoft.com/office/powerpoint/2010/main" val="3325155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432938F-6B1B-4D2D-8A23-E1A8C8683F8A}" type="slidenum">
              <a:rPr lang="ru-RU" altLang="ru-RU" smtClean="0"/>
              <a:pPr/>
              <a:t>11</a:t>
            </a:fld>
            <a:endParaRPr lang="ru-RU" altLang="ru-RU"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endParaRPr lang="ru-RU" altLang="ru-RU" smtClean="0"/>
          </a:p>
        </p:txBody>
      </p:sp>
    </p:spTree>
    <p:extLst>
      <p:ext uri="{BB962C8B-B14F-4D97-AF65-F5344CB8AC3E}">
        <p14:creationId xmlns:p14="http://schemas.microsoft.com/office/powerpoint/2010/main" val="264503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C6879E2-03D6-4240-86E2-52437219937C}" type="slidenum">
              <a:rPr lang="ru-RU" altLang="ru-RU" smtClean="0"/>
              <a:pPr/>
              <a:t>13</a:t>
            </a:fld>
            <a:endParaRPr lang="ru-RU" altLang="ru-RU"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ru-RU" altLang="ru-RU" smtClean="0"/>
          </a:p>
        </p:txBody>
      </p:sp>
    </p:spTree>
    <p:extLst>
      <p:ext uri="{BB962C8B-B14F-4D97-AF65-F5344CB8AC3E}">
        <p14:creationId xmlns:p14="http://schemas.microsoft.com/office/powerpoint/2010/main" val="2501735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r>
              <a:rPr lang="ru-RU"/>
              <a:t>поиск знаний</a:t>
            </a:r>
          </a:p>
        </p:txBody>
      </p:sp>
      <p:sp>
        <p:nvSpPr>
          <p:cNvPr id="6" name="Slide Number Placeholder 5"/>
          <p:cNvSpPr>
            <a:spLocks noGrp="1"/>
          </p:cNvSpPr>
          <p:nvPr>
            <p:ph type="sldNum" sz="quarter" idx="12"/>
          </p:nvPr>
        </p:nvSpPr>
        <p:spPr/>
        <p:txBody>
          <a:bodyPr/>
          <a:lstStyle>
            <a:lvl2pPr lvl="1">
              <a:defRPr/>
            </a:lvl2pPr>
          </a:lstStyle>
          <a:p>
            <a:pPr lvl="1">
              <a:defRPr/>
            </a:pPr>
            <a:fld id="{18D965D3-533B-46A6-AE53-E92B0ACF846B}" type="slidenum">
              <a:rPr lang="ru-RU"/>
              <a:pPr lvl="1">
                <a:defRPr/>
              </a:pPr>
              <a:t>‹#›</a:t>
            </a:fld>
            <a:endParaRPr lang="ru-RU"/>
          </a:p>
        </p:txBody>
      </p:sp>
    </p:spTree>
    <p:extLst>
      <p:ext uri="{BB962C8B-B14F-4D97-AF65-F5344CB8AC3E}">
        <p14:creationId xmlns:p14="http://schemas.microsoft.com/office/powerpoint/2010/main" val="17027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r>
              <a:rPr lang="ru-RU"/>
              <a:t>поиск знаний</a:t>
            </a:r>
          </a:p>
        </p:txBody>
      </p:sp>
      <p:sp>
        <p:nvSpPr>
          <p:cNvPr id="7" name="Slide Number Placeholder 5"/>
          <p:cNvSpPr>
            <a:spLocks noGrp="1"/>
          </p:cNvSpPr>
          <p:nvPr>
            <p:ph type="sldNum" sz="quarter" idx="12"/>
          </p:nvPr>
        </p:nvSpPr>
        <p:spPr/>
        <p:txBody>
          <a:bodyPr/>
          <a:lstStyle>
            <a:lvl2pPr lvl="1">
              <a:defRPr/>
            </a:lvl2pPr>
          </a:lstStyle>
          <a:p>
            <a:pPr lvl="1">
              <a:defRPr/>
            </a:pPr>
            <a:fld id="{2937DA14-0488-454D-85FF-167497D9E5F0}" type="slidenum">
              <a:rPr lang="ru-RU"/>
              <a:pPr lvl="1">
                <a:defRPr/>
              </a:pPr>
              <a:t>‹#›</a:t>
            </a:fld>
            <a:endParaRPr lang="ru-RU">
              <a:latin typeface="+mn-lt"/>
            </a:endParaRPr>
          </a:p>
        </p:txBody>
      </p:sp>
    </p:spTree>
    <p:extLst>
      <p:ext uri="{BB962C8B-B14F-4D97-AF65-F5344CB8AC3E}">
        <p14:creationId xmlns:p14="http://schemas.microsoft.com/office/powerpoint/2010/main" val="24492379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r>
              <a:rPr lang="ru-RU"/>
              <a:t>поиск знаний</a:t>
            </a:r>
          </a:p>
        </p:txBody>
      </p:sp>
      <p:sp>
        <p:nvSpPr>
          <p:cNvPr id="6" name="Slide Number Placeholder 5"/>
          <p:cNvSpPr>
            <a:spLocks noGrp="1"/>
          </p:cNvSpPr>
          <p:nvPr>
            <p:ph type="sldNum" sz="quarter" idx="12"/>
          </p:nvPr>
        </p:nvSpPr>
        <p:spPr/>
        <p:txBody>
          <a:bodyPr/>
          <a:lstStyle>
            <a:lvl2pPr lvl="1">
              <a:defRPr/>
            </a:lvl2pPr>
          </a:lstStyle>
          <a:p>
            <a:pPr lvl="1">
              <a:defRPr/>
            </a:pPr>
            <a:fld id="{32A1E816-F373-4AEF-9D9E-01223A5E5F75}" type="slidenum">
              <a:rPr lang="ru-RU"/>
              <a:pPr lvl="1">
                <a:defRPr/>
              </a:pPr>
              <a:t>‹#›</a:t>
            </a:fld>
            <a:endParaRPr lang="ru-RU">
              <a:latin typeface="+mn-lt"/>
            </a:endParaRPr>
          </a:p>
        </p:txBody>
      </p:sp>
    </p:spTree>
    <p:extLst>
      <p:ext uri="{BB962C8B-B14F-4D97-AF65-F5344CB8AC3E}">
        <p14:creationId xmlns:p14="http://schemas.microsoft.com/office/powerpoint/2010/main" val="4872005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sp>
        <p:nvSpPr>
          <p:cNvPr id="5" name="TextBox 4"/>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dirty="0"/>
              <a:t>“</a:t>
            </a:r>
          </a:p>
        </p:txBody>
      </p:sp>
      <p:sp>
        <p:nvSpPr>
          <p:cNvPr id="6" name="TextBox 5"/>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3"/>
          <p:cNvSpPr>
            <a:spLocks noGrp="1"/>
          </p:cNvSpPr>
          <p:nvPr>
            <p:ph type="dt" sz="half" idx="15"/>
          </p:nvPr>
        </p:nvSpPr>
        <p:spPr/>
        <p:txBody>
          <a:bodyPr/>
          <a:lstStyle>
            <a:lvl1pPr>
              <a:defRPr/>
            </a:lvl1pPr>
          </a:lstStyle>
          <a:p>
            <a:pPr>
              <a:defRPr/>
            </a:pPr>
            <a:endParaRPr lang="ru-RU"/>
          </a:p>
        </p:txBody>
      </p:sp>
      <p:sp>
        <p:nvSpPr>
          <p:cNvPr id="8" name="Footer Placeholder 4"/>
          <p:cNvSpPr>
            <a:spLocks noGrp="1"/>
          </p:cNvSpPr>
          <p:nvPr>
            <p:ph type="ftr" sz="quarter" idx="16"/>
          </p:nvPr>
        </p:nvSpPr>
        <p:spPr/>
        <p:txBody>
          <a:bodyPr/>
          <a:lstStyle>
            <a:lvl1pPr>
              <a:defRPr/>
            </a:lvl1pPr>
          </a:lstStyle>
          <a:p>
            <a:pPr>
              <a:defRPr/>
            </a:pPr>
            <a:r>
              <a:rPr lang="ru-RU"/>
              <a:t>поиск знаний</a:t>
            </a:r>
          </a:p>
        </p:txBody>
      </p:sp>
      <p:sp>
        <p:nvSpPr>
          <p:cNvPr id="9" name="Slide Number Placeholder 5"/>
          <p:cNvSpPr>
            <a:spLocks noGrp="1"/>
          </p:cNvSpPr>
          <p:nvPr>
            <p:ph type="sldNum" sz="quarter" idx="17"/>
          </p:nvPr>
        </p:nvSpPr>
        <p:spPr/>
        <p:txBody>
          <a:bodyPr/>
          <a:lstStyle>
            <a:lvl2pPr lvl="1">
              <a:defRPr/>
            </a:lvl2pPr>
          </a:lstStyle>
          <a:p>
            <a:pPr lvl="1">
              <a:defRPr/>
            </a:pPr>
            <a:fld id="{E22CD2C4-D835-47B7-9B63-4840D2EE8B4C}" type="slidenum">
              <a:rPr lang="ru-RU"/>
              <a:pPr lvl="1">
                <a:defRPr/>
              </a:pPr>
              <a:t>‹#›</a:t>
            </a:fld>
            <a:endParaRPr lang="ru-RU">
              <a:latin typeface="+mn-lt"/>
            </a:endParaRPr>
          </a:p>
        </p:txBody>
      </p:sp>
    </p:spTree>
    <p:extLst>
      <p:ext uri="{BB962C8B-B14F-4D97-AF65-F5344CB8AC3E}">
        <p14:creationId xmlns:p14="http://schemas.microsoft.com/office/powerpoint/2010/main" val="271758838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r>
              <a:rPr lang="ru-RU"/>
              <a:t>поиск знаний</a:t>
            </a:r>
          </a:p>
        </p:txBody>
      </p:sp>
      <p:sp>
        <p:nvSpPr>
          <p:cNvPr id="6" name="Slide Number Placeholder 5"/>
          <p:cNvSpPr>
            <a:spLocks noGrp="1"/>
          </p:cNvSpPr>
          <p:nvPr>
            <p:ph type="sldNum" sz="quarter" idx="12"/>
          </p:nvPr>
        </p:nvSpPr>
        <p:spPr/>
        <p:txBody>
          <a:bodyPr/>
          <a:lstStyle>
            <a:lvl2pPr lvl="1">
              <a:defRPr/>
            </a:lvl2pPr>
          </a:lstStyle>
          <a:p>
            <a:pPr lvl="1">
              <a:defRPr/>
            </a:pPr>
            <a:fld id="{4D66765C-4009-45ED-BA0C-F6871486D6DE}" type="slidenum">
              <a:rPr lang="ru-RU"/>
              <a:pPr lvl="1">
                <a:defRPr/>
              </a:pPr>
              <a:t>‹#›</a:t>
            </a:fld>
            <a:endParaRPr lang="ru-RU">
              <a:latin typeface="+mn-lt"/>
            </a:endParaRPr>
          </a:p>
        </p:txBody>
      </p:sp>
    </p:spTree>
    <p:extLst>
      <p:ext uri="{BB962C8B-B14F-4D97-AF65-F5344CB8AC3E}">
        <p14:creationId xmlns:p14="http://schemas.microsoft.com/office/powerpoint/2010/main" val="383250908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Три колонки">
    <p:spTree>
      <p:nvGrpSpPr>
        <p:cNvPr id="1" name=""/>
        <p:cNvGrpSpPr/>
        <p:nvPr/>
      </p:nvGrpSpPr>
      <p:grpSpPr>
        <a:xfrm>
          <a:off x="0" y="0"/>
          <a:ext cx="0" cy="0"/>
          <a:chOff x="0" y="0"/>
          <a:chExt cx="0" cy="0"/>
        </a:xfrm>
      </p:grpSpPr>
      <p:cxnSp>
        <p:nvCxnSpPr>
          <p:cNvPr id="9" name="Straight Connector 16"/>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Date Placeholder 3"/>
          <p:cNvSpPr>
            <a:spLocks noGrp="1"/>
          </p:cNvSpPr>
          <p:nvPr>
            <p:ph type="dt" sz="half" idx="18"/>
          </p:nvPr>
        </p:nvSpPr>
        <p:spPr/>
        <p:txBody>
          <a:bodyPr/>
          <a:lstStyle>
            <a:lvl1pPr>
              <a:defRPr/>
            </a:lvl1pPr>
          </a:lstStyle>
          <a:p>
            <a:pPr>
              <a:defRPr/>
            </a:pPr>
            <a:endParaRPr lang="ru-RU"/>
          </a:p>
        </p:txBody>
      </p:sp>
      <p:sp>
        <p:nvSpPr>
          <p:cNvPr id="12" name="Footer Placeholder 4"/>
          <p:cNvSpPr>
            <a:spLocks noGrp="1"/>
          </p:cNvSpPr>
          <p:nvPr>
            <p:ph type="ftr" sz="quarter" idx="19"/>
          </p:nvPr>
        </p:nvSpPr>
        <p:spPr/>
        <p:txBody>
          <a:bodyPr/>
          <a:lstStyle>
            <a:lvl1pPr>
              <a:defRPr/>
            </a:lvl1pPr>
          </a:lstStyle>
          <a:p>
            <a:pPr>
              <a:defRPr/>
            </a:pPr>
            <a:r>
              <a:rPr lang="ru-RU"/>
              <a:t>поиск знаний</a:t>
            </a:r>
          </a:p>
        </p:txBody>
      </p:sp>
      <p:sp>
        <p:nvSpPr>
          <p:cNvPr id="13" name="Slide Number Placeholder 5"/>
          <p:cNvSpPr>
            <a:spLocks noGrp="1"/>
          </p:cNvSpPr>
          <p:nvPr>
            <p:ph type="sldNum" sz="quarter" idx="20"/>
          </p:nvPr>
        </p:nvSpPr>
        <p:spPr/>
        <p:txBody>
          <a:bodyPr/>
          <a:lstStyle>
            <a:lvl2pPr lvl="1">
              <a:defRPr/>
            </a:lvl2pPr>
          </a:lstStyle>
          <a:p>
            <a:pPr lvl="1">
              <a:defRPr/>
            </a:pPr>
            <a:fld id="{D3CA0164-9458-4C2B-81B3-325ECDA3A2E4}" type="slidenum">
              <a:rPr lang="ru-RU"/>
              <a:pPr lvl="1">
                <a:defRPr/>
              </a:pPr>
              <a:t>‹#›</a:t>
            </a:fld>
            <a:endParaRPr lang="ru-RU">
              <a:latin typeface="+mn-lt"/>
            </a:endParaRPr>
          </a:p>
        </p:txBody>
      </p:sp>
    </p:spTree>
    <p:extLst>
      <p:ext uri="{BB962C8B-B14F-4D97-AF65-F5344CB8AC3E}">
        <p14:creationId xmlns:p14="http://schemas.microsoft.com/office/powerpoint/2010/main" val="390249086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Столбец с тремя рисунками">
    <p:spTree>
      <p:nvGrpSpPr>
        <p:cNvPr id="1" name=""/>
        <p:cNvGrpSpPr/>
        <p:nvPr/>
      </p:nvGrpSpPr>
      <p:grpSpPr>
        <a:xfrm>
          <a:off x="0" y="0"/>
          <a:ext cx="0" cy="0"/>
          <a:chOff x="0" y="0"/>
          <a:chExt cx="0" cy="0"/>
        </a:xfrm>
      </p:grpSpPr>
      <p:cxnSp>
        <p:nvCxnSpPr>
          <p:cNvPr id="12" name="Straight Connector 1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3"/>
          <p:cNvSpPr>
            <a:spLocks noGrp="1"/>
          </p:cNvSpPr>
          <p:nvPr>
            <p:ph type="dt" sz="half" idx="23"/>
          </p:nvPr>
        </p:nvSpPr>
        <p:spPr/>
        <p:txBody>
          <a:bodyPr/>
          <a:lstStyle>
            <a:lvl1pPr>
              <a:defRPr/>
            </a:lvl1pPr>
          </a:lstStyle>
          <a:p>
            <a:pPr>
              <a:defRPr/>
            </a:pPr>
            <a:endParaRPr lang="ru-RU"/>
          </a:p>
        </p:txBody>
      </p:sp>
      <p:sp>
        <p:nvSpPr>
          <p:cNvPr id="16" name="Footer Placeholder 4"/>
          <p:cNvSpPr>
            <a:spLocks noGrp="1"/>
          </p:cNvSpPr>
          <p:nvPr>
            <p:ph type="ftr" sz="quarter" idx="24"/>
          </p:nvPr>
        </p:nvSpPr>
        <p:spPr/>
        <p:txBody>
          <a:bodyPr/>
          <a:lstStyle>
            <a:lvl1pPr>
              <a:defRPr/>
            </a:lvl1pPr>
          </a:lstStyle>
          <a:p>
            <a:pPr>
              <a:defRPr/>
            </a:pPr>
            <a:r>
              <a:rPr lang="ru-RU"/>
              <a:t>поиск знаний</a:t>
            </a:r>
          </a:p>
        </p:txBody>
      </p:sp>
      <p:sp>
        <p:nvSpPr>
          <p:cNvPr id="17" name="Slide Number Placeholder 5"/>
          <p:cNvSpPr>
            <a:spLocks noGrp="1"/>
          </p:cNvSpPr>
          <p:nvPr>
            <p:ph type="sldNum" sz="quarter" idx="25"/>
          </p:nvPr>
        </p:nvSpPr>
        <p:spPr/>
        <p:txBody>
          <a:bodyPr/>
          <a:lstStyle>
            <a:lvl2pPr lvl="1">
              <a:defRPr/>
            </a:lvl2pPr>
          </a:lstStyle>
          <a:p>
            <a:pPr lvl="1">
              <a:defRPr/>
            </a:pPr>
            <a:fld id="{EA32AF91-5726-4ADE-B9A9-F3AB28484AD5}" type="slidenum">
              <a:rPr lang="ru-RU"/>
              <a:pPr lvl="1">
                <a:defRPr/>
              </a:pPr>
              <a:t>‹#›</a:t>
            </a:fld>
            <a:endParaRPr lang="ru-RU">
              <a:latin typeface="+mn-lt"/>
            </a:endParaRPr>
          </a:p>
        </p:txBody>
      </p:sp>
    </p:spTree>
    <p:extLst>
      <p:ext uri="{BB962C8B-B14F-4D97-AF65-F5344CB8AC3E}">
        <p14:creationId xmlns:p14="http://schemas.microsoft.com/office/powerpoint/2010/main" val="303502526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r>
              <a:rPr lang="ru-RU"/>
              <a:t>поиск знаний</a:t>
            </a:r>
          </a:p>
        </p:txBody>
      </p:sp>
      <p:sp>
        <p:nvSpPr>
          <p:cNvPr id="6" name="Slide Number Placeholder 5"/>
          <p:cNvSpPr>
            <a:spLocks noGrp="1"/>
          </p:cNvSpPr>
          <p:nvPr>
            <p:ph type="sldNum" sz="quarter" idx="12"/>
          </p:nvPr>
        </p:nvSpPr>
        <p:spPr/>
        <p:txBody>
          <a:bodyPr/>
          <a:lstStyle>
            <a:lvl2pPr lvl="1">
              <a:defRPr/>
            </a:lvl2pPr>
          </a:lstStyle>
          <a:p>
            <a:pPr lvl="1">
              <a:defRPr/>
            </a:pPr>
            <a:fld id="{C80CF686-1B0D-49CD-8825-3EE57FA324F4}" type="slidenum">
              <a:rPr lang="ru-RU"/>
              <a:pPr lvl="1">
                <a:defRPr/>
              </a:pPr>
              <a:t>‹#›</a:t>
            </a:fld>
            <a:endParaRPr lang="ru-RU">
              <a:latin typeface="+mn-lt"/>
            </a:endParaRPr>
          </a:p>
        </p:txBody>
      </p:sp>
    </p:spTree>
    <p:extLst>
      <p:ext uri="{BB962C8B-B14F-4D97-AF65-F5344CB8AC3E}">
        <p14:creationId xmlns:p14="http://schemas.microsoft.com/office/powerpoint/2010/main" val="2654889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r>
              <a:rPr lang="ru-RU"/>
              <a:t>поиск знаний</a:t>
            </a:r>
          </a:p>
        </p:txBody>
      </p:sp>
      <p:sp>
        <p:nvSpPr>
          <p:cNvPr id="6" name="Slide Number Placeholder 5"/>
          <p:cNvSpPr>
            <a:spLocks noGrp="1"/>
          </p:cNvSpPr>
          <p:nvPr>
            <p:ph type="sldNum" sz="quarter" idx="12"/>
          </p:nvPr>
        </p:nvSpPr>
        <p:spPr/>
        <p:txBody>
          <a:bodyPr/>
          <a:lstStyle>
            <a:lvl2pPr lvl="1">
              <a:defRPr/>
            </a:lvl2pPr>
          </a:lstStyle>
          <a:p>
            <a:pPr lvl="1">
              <a:defRPr/>
            </a:pPr>
            <a:fld id="{43C6119E-3DB1-4CAF-BD44-654FEA86ABAA}" type="slidenum">
              <a:rPr lang="ru-RU"/>
              <a:pPr lvl="1">
                <a:defRPr/>
              </a:pPr>
              <a:t>‹#›</a:t>
            </a:fld>
            <a:endParaRPr lang="ru-RU">
              <a:latin typeface="+mn-lt"/>
            </a:endParaRPr>
          </a:p>
        </p:txBody>
      </p:sp>
    </p:spTree>
    <p:extLst>
      <p:ext uri="{BB962C8B-B14F-4D97-AF65-F5344CB8AC3E}">
        <p14:creationId xmlns:p14="http://schemas.microsoft.com/office/powerpoint/2010/main" val="2578075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r>
              <a:rPr lang="ru-RU"/>
              <a:t>поиск знаний</a:t>
            </a:r>
          </a:p>
        </p:txBody>
      </p:sp>
      <p:sp>
        <p:nvSpPr>
          <p:cNvPr id="6" name="Slide Number Placeholder 5"/>
          <p:cNvSpPr>
            <a:spLocks noGrp="1"/>
          </p:cNvSpPr>
          <p:nvPr>
            <p:ph type="sldNum" sz="quarter" idx="12"/>
          </p:nvPr>
        </p:nvSpPr>
        <p:spPr/>
        <p:txBody>
          <a:bodyPr/>
          <a:lstStyle>
            <a:lvl2pPr lvl="1">
              <a:defRPr/>
            </a:lvl2pPr>
          </a:lstStyle>
          <a:p>
            <a:pPr lvl="1">
              <a:defRPr/>
            </a:pPr>
            <a:fld id="{F924CBBF-BB0B-4BFF-9599-A49B89997981}" type="slidenum">
              <a:rPr lang="ru-RU"/>
              <a:pPr lvl="1">
                <a:defRPr/>
              </a:pPr>
              <a:t>‹#›</a:t>
            </a:fld>
            <a:endParaRPr lang="ru-RU">
              <a:latin typeface="+mn-lt"/>
            </a:endParaRPr>
          </a:p>
        </p:txBody>
      </p:sp>
    </p:spTree>
    <p:extLst>
      <p:ext uri="{BB962C8B-B14F-4D97-AF65-F5344CB8AC3E}">
        <p14:creationId xmlns:p14="http://schemas.microsoft.com/office/powerpoint/2010/main" val="4214026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r>
              <a:rPr lang="ru-RU"/>
              <a:t>поиск знаний</a:t>
            </a:r>
          </a:p>
        </p:txBody>
      </p:sp>
      <p:sp>
        <p:nvSpPr>
          <p:cNvPr id="6" name="Slide Number Placeholder 5"/>
          <p:cNvSpPr>
            <a:spLocks noGrp="1"/>
          </p:cNvSpPr>
          <p:nvPr>
            <p:ph type="sldNum" sz="quarter" idx="12"/>
          </p:nvPr>
        </p:nvSpPr>
        <p:spPr/>
        <p:txBody>
          <a:bodyPr/>
          <a:lstStyle>
            <a:lvl2pPr lvl="1">
              <a:defRPr/>
            </a:lvl2pPr>
          </a:lstStyle>
          <a:p>
            <a:pPr lvl="1">
              <a:defRPr/>
            </a:pPr>
            <a:fld id="{38BD65E9-FAC9-4463-B659-7EFA566335C5}" type="slidenum">
              <a:rPr lang="ru-RU"/>
              <a:pPr lvl="1">
                <a:defRPr/>
              </a:pPr>
              <a:t>‹#›</a:t>
            </a:fld>
            <a:endParaRPr lang="ru-RU">
              <a:latin typeface="+mn-lt"/>
            </a:endParaRPr>
          </a:p>
        </p:txBody>
      </p:sp>
    </p:spTree>
    <p:extLst>
      <p:ext uri="{BB962C8B-B14F-4D97-AF65-F5344CB8AC3E}">
        <p14:creationId xmlns:p14="http://schemas.microsoft.com/office/powerpoint/2010/main" val="2246907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r>
              <a:rPr lang="ru-RU"/>
              <a:t>поиск знаний</a:t>
            </a:r>
          </a:p>
        </p:txBody>
      </p:sp>
      <p:sp>
        <p:nvSpPr>
          <p:cNvPr id="7" name="Slide Number Placeholder 5"/>
          <p:cNvSpPr>
            <a:spLocks noGrp="1"/>
          </p:cNvSpPr>
          <p:nvPr>
            <p:ph type="sldNum" sz="quarter" idx="12"/>
          </p:nvPr>
        </p:nvSpPr>
        <p:spPr/>
        <p:txBody>
          <a:bodyPr/>
          <a:lstStyle>
            <a:lvl2pPr lvl="1">
              <a:defRPr/>
            </a:lvl2pPr>
          </a:lstStyle>
          <a:p>
            <a:pPr lvl="1">
              <a:defRPr/>
            </a:pPr>
            <a:fld id="{6E72B320-0EFC-4F63-9BD9-D86559D8A970}" type="slidenum">
              <a:rPr lang="ru-RU"/>
              <a:pPr lvl="1">
                <a:defRPr/>
              </a:pPr>
              <a:t>‹#›</a:t>
            </a:fld>
            <a:endParaRPr lang="ru-RU">
              <a:latin typeface="+mn-lt"/>
            </a:endParaRPr>
          </a:p>
        </p:txBody>
      </p:sp>
    </p:spTree>
    <p:extLst>
      <p:ext uri="{BB962C8B-B14F-4D97-AF65-F5344CB8AC3E}">
        <p14:creationId xmlns:p14="http://schemas.microsoft.com/office/powerpoint/2010/main" val="128318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r>
              <a:rPr lang="ru-RU"/>
              <a:t>поиск знаний</a:t>
            </a:r>
          </a:p>
        </p:txBody>
      </p:sp>
      <p:sp>
        <p:nvSpPr>
          <p:cNvPr id="9" name="Slide Number Placeholder 5"/>
          <p:cNvSpPr>
            <a:spLocks noGrp="1"/>
          </p:cNvSpPr>
          <p:nvPr>
            <p:ph type="sldNum" sz="quarter" idx="12"/>
          </p:nvPr>
        </p:nvSpPr>
        <p:spPr/>
        <p:txBody>
          <a:bodyPr/>
          <a:lstStyle>
            <a:lvl2pPr lvl="1">
              <a:defRPr/>
            </a:lvl2pPr>
          </a:lstStyle>
          <a:p>
            <a:pPr lvl="1">
              <a:defRPr/>
            </a:pPr>
            <a:fld id="{E53F0D02-D6DF-43EF-979B-F483F892A193}" type="slidenum">
              <a:rPr lang="ru-RU"/>
              <a:pPr lvl="1">
                <a:defRPr/>
              </a:pPr>
              <a:t>‹#›</a:t>
            </a:fld>
            <a:endParaRPr lang="ru-RU">
              <a:latin typeface="+mn-lt"/>
            </a:endParaRPr>
          </a:p>
        </p:txBody>
      </p:sp>
    </p:spTree>
    <p:extLst>
      <p:ext uri="{BB962C8B-B14F-4D97-AF65-F5344CB8AC3E}">
        <p14:creationId xmlns:p14="http://schemas.microsoft.com/office/powerpoint/2010/main" val="156330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r>
              <a:rPr lang="ru-RU"/>
              <a:t>поиск знаний</a:t>
            </a:r>
          </a:p>
        </p:txBody>
      </p:sp>
      <p:sp>
        <p:nvSpPr>
          <p:cNvPr id="5" name="Slide Number Placeholder 5"/>
          <p:cNvSpPr>
            <a:spLocks noGrp="1"/>
          </p:cNvSpPr>
          <p:nvPr>
            <p:ph type="sldNum" sz="quarter" idx="12"/>
          </p:nvPr>
        </p:nvSpPr>
        <p:spPr/>
        <p:txBody>
          <a:bodyPr/>
          <a:lstStyle>
            <a:lvl2pPr lvl="1">
              <a:defRPr/>
            </a:lvl2pPr>
          </a:lstStyle>
          <a:p>
            <a:pPr lvl="1">
              <a:defRPr/>
            </a:pPr>
            <a:fld id="{CFBAB74F-193E-46DA-B5FF-7AF3CC1278FE}" type="slidenum">
              <a:rPr lang="ru-RU"/>
              <a:pPr lvl="1">
                <a:defRPr/>
              </a:pPr>
              <a:t>‹#›</a:t>
            </a:fld>
            <a:endParaRPr lang="ru-RU">
              <a:latin typeface="+mn-lt"/>
            </a:endParaRPr>
          </a:p>
        </p:txBody>
      </p:sp>
    </p:spTree>
    <p:extLst>
      <p:ext uri="{BB962C8B-B14F-4D97-AF65-F5344CB8AC3E}">
        <p14:creationId xmlns:p14="http://schemas.microsoft.com/office/powerpoint/2010/main" val="264950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p>
        </p:txBody>
      </p:sp>
      <p:sp>
        <p:nvSpPr>
          <p:cNvPr id="3" name="Footer Placeholder 4"/>
          <p:cNvSpPr>
            <a:spLocks noGrp="1"/>
          </p:cNvSpPr>
          <p:nvPr>
            <p:ph type="ftr" sz="quarter" idx="11"/>
          </p:nvPr>
        </p:nvSpPr>
        <p:spPr/>
        <p:txBody>
          <a:bodyPr/>
          <a:lstStyle>
            <a:lvl1pPr>
              <a:defRPr/>
            </a:lvl1pPr>
          </a:lstStyle>
          <a:p>
            <a:pPr>
              <a:defRPr/>
            </a:pPr>
            <a:r>
              <a:rPr lang="ru-RU"/>
              <a:t>поиск знаний</a:t>
            </a:r>
          </a:p>
        </p:txBody>
      </p:sp>
      <p:sp>
        <p:nvSpPr>
          <p:cNvPr id="4" name="Slide Number Placeholder 5"/>
          <p:cNvSpPr>
            <a:spLocks noGrp="1"/>
          </p:cNvSpPr>
          <p:nvPr>
            <p:ph type="sldNum" sz="quarter" idx="12"/>
          </p:nvPr>
        </p:nvSpPr>
        <p:spPr/>
        <p:txBody>
          <a:bodyPr/>
          <a:lstStyle>
            <a:lvl2pPr lvl="1">
              <a:defRPr/>
            </a:lvl2pPr>
          </a:lstStyle>
          <a:p>
            <a:pPr lvl="1">
              <a:defRPr/>
            </a:pPr>
            <a:fld id="{E21DBA95-421E-4857-9F7B-1B71EAEA0E1B}" type="slidenum">
              <a:rPr lang="ru-RU"/>
              <a:pPr lvl="1">
                <a:defRPr/>
              </a:pPr>
              <a:t>‹#›</a:t>
            </a:fld>
            <a:endParaRPr lang="ru-RU">
              <a:latin typeface="+mn-lt"/>
            </a:endParaRPr>
          </a:p>
        </p:txBody>
      </p:sp>
    </p:spTree>
    <p:extLst>
      <p:ext uri="{BB962C8B-B14F-4D97-AF65-F5344CB8AC3E}">
        <p14:creationId xmlns:p14="http://schemas.microsoft.com/office/powerpoint/2010/main" val="41418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r>
              <a:rPr lang="ru-RU"/>
              <a:t>поиск знаний</a:t>
            </a:r>
          </a:p>
        </p:txBody>
      </p:sp>
      <p:sp>
        <p:nvSpPr>
          <p:cNvPr id="7" name="Slide Number Placeholder 5"/>
          <p:cNvSpPr>
            <a:spLocks noGrp="1"/>
          </p:cNvSpPr>
          <p:nvPr>
            <p:ph type="sldNum" sz="quarter" idx="12"/>
          </p:nvPr>
        </p:nvSpPr>
        <p:spPr/>
        <p:txBody>
          <a:bodyPr/>
          <a:lstStyle>
            <a:lvl2pPr lvl="1">
              <a:defRPr/>
            </a:lvl2pPr>
          </a:lstStyle>
          <a:p>
            <a:pPr lvl="1">
              <a:defRPr/>
            </a:pPr>
            <a:fld id="{811839F3-B023-4FD6-8355-F357706622D7}" type="slidenum">
              <a:rPr lang="ru-RU"/>
              <a:pPr lvl="1">
                <a:defRPr/>
              </a:pPr>
              <a:t>‹#›</a:t>
            </a:fld>
            <a:endParaRPr lang="ru-RU">
              <a:latin typeface="+mn-lt"/>
            </a:endParaRPr>
          </a:p>
        </p:txBody>
      </p:sp>
    </p:spTree>
    <p:extLst>
      <p:ext uri="{BB962C8B-B14F-4D97-AF65-F5344CB8AC3E}">
        <p14:creationId xmlns:p14="http://schemas.microsoft.com/office/powerpoint/2010/main" val="49859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r>
              <a:rPr lang="ru-RU"/>
              <a:t>поиск знаний</a:t>
            </a:r>
          </a:p>
        </p:txBody>
      </p:sp>
      <p:sp>
        <p:nvSpPr>
          <p:cNvPr id="7" name="Slide Number Placeholder 5"/>
          <p:cNvSpPr>
            <a:spLocks noGrp="1"/>
          </p:cNvSpPr>
          <p:nvPr>
            <p:ph type="sldNum" sz="quarter" idx="12"/>
          </p:nvPr>
        </p:nvSpPr>
        <p:spPr/>
        <p:txBody>
          <a:bodyPr/>
          <a:lstStyle>
            <a:lvl2pPr lvl="1">
              <a:defRPr/>
            </a:lvl2pPr>
          </a:lstStyle>
          <a:p>
            <a:pPr lvl="1">
              <a:defRPr/>
            </a:pPr>
            <a:fld id="{0EDA852E-0026-4104-8F09-3B1CFBD727B3}" type="slidenum">
              <a:rPr lang="ru-RU"/>
              <a:pPr lvl="1">
                <a:defRPr/>
              </a:pPr>
              <a:t>‹#›</a:t>
            </a:fld>
            <a:endParaRPr lang="ru-RU">
              <a:latin typeface="+mn-lt"/>
            </a:endParaRPr>
          </a:p>
        </p:txBody>
      </p:sp>
    </p:spTree>
    <p:extLst>
      <p:ext uri="{BB962C8B-B14F-4D97-AF65-F5344CB8AC3E}">
        <p14:creationId xmlns:p14="http://schemas.microsoft.com/office/powerpoint/2010/main" val="270309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p:cNvSpPr>
            <a:spLocks noGrp="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заголовка</a:t>
            </a:r>
            <a:endParaRPr lang="en-US" altLang="ru-RU" smtClean="0"/>
          </a:p>
        </p:txBody>
      </p:sp>
      <p:sp>
        <p:nvSpPr>
          <p:cNvPr id="1043" name="Text Placeholder 2"/>
          <p:cNvSpPr>
            <a:spLocks noGrp="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ru-RU"/>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r>
              <a:rPr lang="ru-RU"/>
              <a:t>поиск знаний</a:t>
            </a:r>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lIns="91440" tIns="45720" rIns="91440" bIns="45720" rtlCol="0" anchor="b"/>
          <a:lstStyle>
            <a:lvl1pPr algn="ctr">
              <a:defRPr sz="2801" b="0" i="0">
                <a:solidFill>
                  <a:schemeClr val="tx1">
                    <a:tint val="75000"/>
                  </a:schemeClr>
                </a:solidFill>
              </a:defRPr>
            </a:lvl1pPr>
            <a:lvl2pPr lvl="1">
              <a:defRPr/>
            </a:lvl2pPr>
          </a:lstStyle>
          <a:p>
            <a:pPr lvl="1">
              <a:defRPr/>
            </a:pPr>
            <a:fld id="{74BF0F85-3C1B-49F9-8E76-058A4528E098}" type="slidenum">
              <a:rPr lang="ru-RU"/>
              <a:pPr lvl="1">
                <a:defRPr/>
              </a:pPr>
              <a:t>‹#›</a:t>
            </a:fld>
            <a:endParaRPr lang="ru-RU">
              <a:latin typeface="+mn-lt"/>
            </a:endParaRPr>
          </a:p>
        </p:txBody>
      </p:sp>
    </p:spTree>
  </p:cSld>
  <p:clrMap bg1="dk1" tx1="lt1" bg2="dk2"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Lst>
  <p:hf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herdim.ru/pts/semantic_web/REC-owl-features-20040210_ru.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chema.org/Pers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olstykh.com/docs/&#1057;&#1083;&#1072;&#1081;&#1076;&#1099;/Advanced%20Internet-technologies/&#1055;&#1086;&#1080;&#1089;&#1082;%20&#1074;%20&#1076;&#1080;&#1085;&#1072;&#1084;&#1080;&#1095;&#1077;&#1089;&#1082;&#1086;&#1081;%20&#1085;&#1086;&#1074;&#1086;&#1089;&#1090;&#1085;&#1086;&#1081;%20&#1089;&#1088;&#1077;&#1076;&#1077;.ppt"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hyperlink" Target="http://www.rsdn.ru/article/philosophy/what-is-onto.xml"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support.google.com/webmasters/answer/99170?hl=ru&amp;ref_topic=1088472" TargetMode="External"/><Relationship Id="rId4" Type="http://schemas.openxmlformats.org/officeDocument/2006/relationships/hyperlink" Target="http://www.intuit.ru/goods_store/ebooks/8399"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tolstykh.com/docs/&#1057;&#1083;&#1072;&#1081;&#1076;&#1099;/Intelligent%20Web-technologies/%D0%92%D0%B2%D0%B5%D0%B4%D0%B5%D0%BD%D0%B8%D0%B5%20%D0%B2%20%D0%B8%D0%BD%D1%82%D0%B5%D0%BB%D0%BB%D0%B5%D0%BA%D1%82%D1%83%D0%B0%D0%BB%D1%8C%D0%BD%D1%8B%D0%B5%20Web-%D1%82%D0%B5%D1%85%D0%BD%D0%BE%D0%BB%D0%BE%D0%B3%D0%B8%D0%B8.pptx#4. &#1057;&#1083;&#1072;&#1081;&#1076; 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Rectangle 9"/>
          <p:cNvSpPr>
            <a:spLocks noGrp="1" noChangeArrowheads="1"/>
          </p:cNvSpPr>
          <p:nvPr>
            <p:ph type="ctrTitle"/>
          </p:nvPr>
        </p:nvSpPr>
        <p:spPr>
          <a:xfrm>
            <a:off x="785813" y="1160463"/>
            <a:ext cx="6529387" cy="2743200"/>
          </a:xfrm>
        </p:spPr>
        <p:txBody>
          <a:bodyPr/>
          <a:lstStyle/>
          <a:p>
            <a:pPr eaLnBrk="1" hangingPunct="1"/>
            <a:r>
              <a:rPr lang="ru-RU" altLang="ru-RU" sz="6000" dirty="0" smtClean="0"/>
              <a:t>Знакомство с семантическим </a:t>
            </a:r>
            <a:r>
              <a:rPr lang="en-US" altLang="ru-RU" sz="6000" dirty="0" smtClean="0"/>
              <a:t>Web</a:t>
            </a:r>
            <a:endParaRPr lang="ru-RU" altLang="ru-RU" sz="6000" dirty="0" smtClean="0"/>
          </a:p>
        </p:txBody>
      </p:sp>
      <p:sp>
        <p:nvSpPr>
          <p:cNvPr id="6" name="Rectangle 1032"/>
          <p:cNvSpPr>
            <a:spLocks noGrp="1" noChangeArrowheads="1"/>
          </p:cNvSpPr>
          <p:nvPr>
            <p:ph type="ftr" sz="quarter" idx="11"/>
          </p:nvPr>
        </p:nvSpPr>
        <p:spPr>
          <a:xfrm rot="5400000">
            <a:off x="6795032" y="3263368"/>
            <a:ext cx="3859795" cy="228660"/>
          </a:xfrm>
        </p:spPr>
        <p:txBody>
          <a:bodyPr/>
          <a:lstStyle/>
          <a:p>
            <a:pPr>
              <a:defRPr/>
            </a:pPr>
            <a:r>
              <a:rPr lang="ru-RU" dirty="0"/>
              <a:t>ДонНУ, кафедра КТ, проф. В. К. Толстых</a:t>
            </a:r>
          </a:p>
        </p:txBody>
      </p:sp>
      <p:pic>
        <p:nvPicPr>
          <p:cNvPr id="21508" name="Picture 12" descr="MCj028535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130550"/>
            <a:ext cx="342900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13"/>
          <p:cNvSpPr>
            <a:spLocks noChangeArrowheads="1"/>
          </p:cNvSpPr>
          <p:nvPr/>
        </p:nvSpPr>
        <p:spPr bwMode="auto">
          <a:xfrm>
            <a:off x="822325" y="5494338"/>
            <a:ext cx="63246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ru-RU" altLang="ru-RU" sz="1600" dirty="0">
                <a:solidFill>
                  <a:srgbClr val="FFFF66"/>
                </a:solidFill>
                <a:latin typeface="Times New Roman" panose="02020603050405020304" pitchFamily="18" charset="0"/>
              </a:rPr>
              <a:t>СЕМАНТИКА </a:t>
            </a:r>
            <a:endParaRPr lang="en-US" altLang="ru-RU" sz="1600" dirty="0">
              <a:solidFill>
                <a:srgbClr val="FFFF66"/>
              </a:solidFill>
              <a:latin typeface="Times New Roman" panose="02020603050405020304" pitchFamily="18" charset="0"/>
            </a:endParaRPr>
          </a:p>
          <a:p>
            <a:pPr>
              <a:spcBef>
                <a:spcPct val="0"/>
              </a:spcBef>
              <a:buClrTx/>
              <a:buSzTx/>
              <a:buFontTx/>
              <a:buNone/>
            </a:pPr>
            <a:r>
              <a:rPr lang="en-US" altLang="ru-RU" sz="1600" dirty="0">
                <a:solidFill>
                  <a:srgbClr val="FFFF66"/>
                </a:solidFill>
                <a:latin typeface="Times New Roman" panose="02020603050405020304" pitchFamily="18" charset="0"/>
              </a:rPr>
              <a:t>- </a:t>
            </a:r>
            <a:r>
              <a:rPr lang="ru-RU" altLang="ru-RU" sz="1600" dirty="0">
                <a:solidFill>
                  <a:srgbClr val="FFFF66"/>
                </a:solidFill>
                <a:latin typeface="Times New Roman" panose="02020603050405020304" pitchFamily="18" charset="0"/>
              </a:rPr>
              <a:t> анализ отношения между языковыми выражениями и миром реальным или воображаемым</a:t>
            </a:r>
          </a:p>
        </p:txBody>
      </p:sp>
      <p:sp>
        <p:nvSpPr>
          <p:cNvPr id="21510" name="Text Box 14"/>
          <p:cNvSpPr txBox="1">
            <a:spLocks noChangeArrowheads="1"/>
          </p:cNvSpPr>
          <p:nvPr/>
        </p:nvSpPr>
        <p:spPr bwMode="auto">
          <a:xfrm>
            <a:off x="431800" y="188913"/>
            <a:ext cx="871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ru-RU" altLang="ru-RU" sz="1200" dirty="0">
                <a:solidFill>
                  <a:schemeClr val="tx2"/>
                </a:solidFill>
                <a:latin typeface="Arial" panose="020B0604020202020204" pitchFamily="34" charset="0"/>
              </a:rPr>
              <a:t>Из цикла лекций </a:t>
            </a:r>
            <a:r>
              <a:rPr lang="ru-RU" altLang="ru-RU" sz="1200" b="1" dirty="0">
                <a:solidFill>
                  <a:schemeClr val="tx2"/>
                </a:solidFill>
                <a:latin typeface="Arial" panose="020B0604020202020204" pitchFamily="34" charset="0"/>
              </a:rPr>
              <a:t>«Современные </a:t>
            </a:r>
            <a:r>
              <a:rPr lang="en-US" altLang="ru-RU" sz="1200" b="1" dirty="0">
                <a:solidFill>
                  <a:schemeClr val="tx2"/>
                </a:solidFill>
                <a:latin typeface="Arial" panose="020B0604020202020204" pitchFamily="34" charset="0"/>
              </a:rPr>
              <a:t>Web</a:t>
            </a:r>
            <a:r>
              <a:rPr lang="ru-RU" altLang="ru-RU" sz="1200" b="1" dirty="0">
                <a:solidFill>
                  <a:schemeClr val="tx2"/>
                </a:solidFill>
                <a:latin typeface="Arial" panose="020B0604020202020204" pitchFamily="34" charset="0"/>
              </a:rPr>
              <a:t>-технологии»</a:t>
            </a:r>
            <a:r>
              <a:rPr lang="ru-RU" altLang="ru-RU" sz="1200" dirty="0">
                <a:solidFill>
                  <a:schemeClr val="tx2"/>
                </a:solidFill>
                <a:latin typeface="Arial" panose="020B0604020202020204" pitchFamily="34" charset="0"/>
              </a:rPr>
              <a:t> для студентов кафедры Компьютерных технологий </a:t>
            </a:r>
            <a:br>
              <a:rPr lang="ru-RU" altLang="ru-RU" sz="1200" dirty="0">
                <a:solidFill>
                  <a:schemeClr val="tx2"/>
                </a:solidFill>
                <a:latin typeface="Arial" panose="020B0604020202020204" pitchFamily="34" charset="0"/>
              </a:rPr>
            </a:br>
            <a:r>
              <a:rPr lang="ru-RU" altLang="ru-RU" sz="1200" dirty="0">
                <a:solidFill>
                  <a:schemeClr val="tx2"/>
                </a:solidFill>
                <a:latin typeface="Arial" panose="020B0604020202020204" pitchFamily="34" charset="0"/>
              </a:rPr>
              <a:t>физико-технического факультета Донецкого национального университета</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Блок-схема: магнитный диск 1"/>
          <p:cNvSpPr/>
          <p:nvPr/>
        </p:nvSpPr>
        <p:spPr>
          <a:xfrm>
            <a:off x="6553200" y="5334000"/>
            <a:ext cx="2057400" cy="1360190"/>
          </a:xfrm>
          <a:prstGeom prst="flowChartMagneticDisk">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кругленный прямоугольник 25"/>
          <p:cNvSpPr/>
          <p:nvPr/>
        </p:nvSpPr>
        <p:spPr>
          <a:xfrm>
            <a:off x="6983413" y="6019800"/>
            <a:ext cx="1246187" cy="500062"/>
          </a:xfrm>
          <a:prstGeom prst="roundRect">
            <a:avLst/>
          </a:prstGeom>
          <a:solidFill>
            <a:schemeClr val="bg2">
              <a:lumMod val="20000"/>
              <a:lumOff val="80000"/>
            </a:schemeClr>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bg1"/>
                </a:solidFill>
              </a:rPr>
              <a:t>Иванов</a:t>
            </a:r>
          </a:p>
        </p:txBody>
      </p:sp>
      <p:sp>
        <p:nvSpPr>
          <p:cNvPr id="34818" name="Заголовок 1"/>
          <p:cNvSpPr>
            <a:spLocks noGrp="1"/>
          </p:cNvSpPr>
          <p:nvPr>
            <p:ph type="title"/>
          </p:nvPr>
        </p:nvSpPr>
        <p:spPr>
          <a:xfrm>
            <a:off x="681038" y="122237"/>
            <a:ext cx="7853362" cy="1171445"/>
          </a:xfrm>
        </p:spPr>
        <p:txBody>
          <a:bodyPr/>
          <a:lstStyle/>
          <a:p>
            <a:pPr eaLnBrk="1" hangingPunct="1">
              <a:lnSpc>
                <a:spcPct val="90000"/>
              </a:lnSpc>
            </a:pPr>
            <a:r>
              <a:rPr lang="ru-RU" altLang="ru-RU" dirty="0" smtClean="0"/>
              <a:t>Пример схемы онтологий семантической сети</a:t>
            </a:r>
          </a:p>
        </p:txBody>
      </p:sp>
      <p:sp>
        <p:nvSpPr>
          <p:cNvPr id="3" name="Прямоугольник 2"/>
          <p:cNvSpPr/>
          <p:nvPr/>
        </p:nvSpPr>
        <p:spPr>
          <a:xfrm>
            <a:off x="1395903" y="3300854"/>
            <a:ext cx="10668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a:solidFill>
                    <a:sysClr val="windowText" lastClr="000000"/>
                  </a:solidFill>
                </a:ln>
                <a:solidFill>
                  <a:schemeClr val="bg1"/>
                </a:solidFill>
              </a:rPr>
              <a:t>BMW</a:t>
            </a:r>
            <a:endParaRPr lang="ru-RU" dirty="0">
              <a:ln>
                <a:solidFill>
                  <a:sysClr val="windowText" lastClr="000000"/>
                </a:solidFill>
              </a:ln>
              <a:solidFill>
                <a:schemeClr val="bg1"/>
              </a:solidFill>
            </a:endParaRPr>
          </a:p>
        </p:txBody>
      </p:sp>
      <p:sp>
        <p:nvSpPr>
          <p:cNvPr id="6" name="Прямоугольник 5"/>
          <p:cNvSpPr/>
          <p:nvPr/>
        </p:nvSpPr>
        <p:spPr>
          <a:xfrm>
            <a:off x="3451987" y="4974660"/>
            <a:ext cx="1378072"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ln>
                  <a:solidFill>
                    <a:sysClr val="windowText" lastClr="000000"/>
                  </a:solidFill>
                </a:ln>
                <a:solidFill>
                  <a:schemeClr val="bg1"/>
                </a:solidFill>
              </a:rPr>
              <a:t>Коллектив</a:t>
            </a:r>
          </a:p>
        </p:txBody>
      </p:sp>
      <p:sp>
        <p:nvSpPr>
          <p:cNvPr id="8" name="Прямоугольник 7"/>
          <p:cNvSpPr/>
          <p:nvPr/>
        </p:nvSpPr>
        <p:spPr>
          <a:xfrm>
            <a:off x="5961946" y="3300854"/>
            <a:ext cx="16764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smtClean="0">
                <a:ln>
                  <a:solidFill>
                    <a:sysClr val="windowText" lastClr="000000"/>
                  </a:solidFill>
                </a:ln>
                <a:solidFill>
                  <a:schemeClr val="bg1"/>
                </a:solidFill>
              </a:rPr>
              <a:t>Автомобили</a:t>
            </a:r>
            <a:endParaRPr lang="ru-RU" dirty="0">
              <a:ln>
                <a:solidFill>
                  <a:sysClr val="windowText" lastClr="000000"/>
                </a:solidFill>
              </a:ln>
              <a:solidFill>
                <a:schemeClr val="bg1"/>
              </a:solidFill>
            </a:endParaRPr>
          </a:p>
        </p:txBody>
      </p:sp>
      <p:cxnSp>
        <p:nvCxnSpPr>
          <p:cNvPr id="13" name="Прямая со стрелкой 12"/>
          <p:cNvCxnSpPr>
            <a:stCxn id="3" idx="3"/>
            <a:endCxn id="8" idx="1"/>
          </p:cNvCxnSpPr>
          <p:nvPr/>
        </p:nvCxnSpPr>
        <p:spPr>
          <a:xfrm>
            <a:off x="2463096" y="3530035"/>
            <a:ext cx="3498850" cy="0"/>
          </a:xfrm>
          <a:prstGeom prst="straightConnector1">
            <a:avLst/>
          </a:prstGeom>
          <a:ln>
            <a:solidFill>
              <a:srgbClr val="FF0000"/>
            </a:solidFill>
            <a:headEnd type="none"/>
            <a:tailEnd type="triangle"/>
          </a:ln>
        </p:spPr>
        <p:style>
          <a:lnRef idx="3">
            <a:schemeClr val="accent5"/>
          </a:lnRef>
          <a:fillRef idx="0">
            <a:schemeClr val="accent5"/>
          </a:fillRef>
          <a:effectRef idx="2">
            <a:schemeClr val="accent5"/>
          </a:effectRef>
          <a:fontRef idx="minor">
            <a:schemeClr val="tx1"/>
          </a:fontRef>
        </p:style>
      </p:cxnSp>
      <p:sp>
        <p:nvSpPr>
          <p:cNvPr id="34823" name="TextBox 16"/>
          <p:cNvSpPr txBox="1">
            <a:spLocks noChangeArrowheads="1"/>
          </p:cNvSpPr>
          <p:nvPr/>
        </p:nvSpPr>
        <p:spPr bwMode="auto">
          <a:xfrm>
            <a:off x="3296534" y="3018860"/>
            <a:ext cx="1866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ru-RU" altLang="ru-RU" sz="1200" dirty="0">
                <a:solidFill>
                  <a:srgbClr val="FF0000"/>
                </a:solidFill>
                <a:latin typeface="Arial" panose="020B0604020202020204" pitchFamily="34" charset="0"/>
                <a:cs typeface="Arial" panose="020B0604020202020204" pitchFamily="34" charset="0"/>
              </a:rPr>
              <a:t>Подкласс – класс</a:t>
            </a:r>
            <a:br>
              <a:rPr lang="ru-RU" altLang="ru-RU" sz="1200" dirty="0">
                <a:solidFill>
                  <a:srgbClr val="FF0000"/>
                </a:solidFill>
                <a:latin typeface="Arial" panose="020B0604020202020204" pitchFamily="34" charset="0"/>
                <a:cs typeface="Arial" panose="020B0604020202020204" pitchFamily="34" charset="0"/>
              </a:rPr>
            </a:br>
            <a:r>
              <a:rPr lang="en-US" altLang="ru-RU" sz="1200" dirty="0">
                <a:latin typeface="Arial" panose="020B0604020202020204" pitchFamily="34" charset="0"/>
                <a:cs typeface="Arial" panose="020B0604020202020204" pitchFamily="34" charset="0"/>
              </a:rPr>
              <a:t>BMW</a:t>
            </a:r>
            <a:r>
              <a:rPr lang="ru-RU" altLang="ru-RU" sz="1200" dirty="0">
                <a:latin typeface="Arial" panose="020B0604020202020204" pitchFamily="34" charset="0"/>
                <a:cs typeface="Arial" panose="020B0604020202020204" pitchFamily="34" charset="0"/>
              </a:rPr>
              <a:t> – это автомобиль</a:t>
            </a:r>
            <a:endParaRPr lang="ru-RU" altLang="ru-RU" sz="1200" dirty="0">
              <a:solidFill>
                <a:srgbClr val="FF0000"/>
              </a:solidFill>
              <a:latin typeface="Arial" panose="020B0604020202020204" pitchFamily="34" charset="0"/>
              <a:cs typeface="Arial" panose="020B0604020202020204" pitchFamily="34" charset="0"/>
            </a:endParaRPr>
          </a:p>
        </p:txBody>
      </p:sp>
      <p:cxnSp>
        <p:nvCxnSpPr>
          <p:cNvPr id="21" name="Прямая соединительная линия 20"/>
          <p:cNvCxnSpPr>
            <a:stCxn id="22" idx="1"/>
            <a:endCxn id="3" idx="0"/>
          </p:cNvCxnSpPr>
          <p:nvPr/>
        </p:nvCxnSpPr>
        <p:spPr>
          <a:xfrm flipH="1">
            <a:off x="1929303" y="1854217"/>
            <a:ext cx="1445018" cy="1446637"/>
          </a:xfrm>
          <a:prstGeom prst="line">
            <a:avLst/>
          </a:prstGeom>
          <a:ln w="38100">
            <a:solidFill>
              <a:schemeClr val="accent1">
                <a:lumMod val="40000"/>
                <a:lumOff val="60000"/>
              </a:schemeClr>
            </a:solidFill>
            <a:prstDash val="sysDash"/>
            <a:headEnd type="triangle"/>
          </a:ln>
        </p:spPr>
        <p:style>
          <a:lnRef idx="1">
            <a:schemeClr val="accent1"/>
          </a:lnRef>
          <a:fillRef idx="0">
            <a:schemeClr val="accent1"/>
          </a:fillRef>
          <a:effectRef idx="0">
            <a:schemeClr val="accent1"/>
          </a:effectRef>
          <a:fontRef idx="minor">
            <a:schemeClr val="tx1"/>
          </a:fontRef>
        </p:style>
      </p:cxnSp>
      <p:sp>
        <p:nvSpPr>
          <p:cNvPr id="18" name="Овал 17"/>
          <p:cNvSpPr/>
          <p:nvPr/>
        </p:nvSpPr>
        <p:spPr>
          <a:xfrm>
            <a:off x="1246811" y="2201609"/>
            <a:ext cx="2657475" cy="838200"/>
          </a:xfrm>
          <a:prstGeom prst="ellipse">
            <a:avLst/>
          </a:prstGeom>
          <a:solidFill>
            <a:schemeClr val="accent1">
              <a:lumMod val="40000"/>
              <a:lumOff val="60000"/>
            </a:schemeClr>
          </a:solidFill>
          <a:ln>
            <a:solidFill>
              <a:srgbClr val="0000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i="1" dirty="0">
                <a:solidFill>
                  <a:srgbClr val="7030A0"/>
                </a:solidFill>
              </a:rPr>
              <a:t>Новое знание!</a:t>
            </a:r>
            <a:endParaRPr lang="ru-RU" sz="1400" dirty="0">
              <a:solidFill>
                <a:schemeClr val="bg1"/>
              </a:solidFill>
            </a:endParaRPr>
          </a:p>
          <a:p>
            <a:pPr algn="ctr">
              <a:defRPr/>
            </a:pPr>
            <a:r>
              <a:rPr lang="en-US" sz="1400" dirty="0">
                <a:solidFill>
                  <a:schemeClr val="bg1"/>
                </a:solidFill>
              </a:rPr>
              <a:t>BMW</a:t>
            </a:r>
            <a:r>
              <a:rPr lang="ru-RU" sz="1400" dirty="0">
                <a:solidFill>
                  <a:schemeClr val="bg1"/>
                </a:solidFill>
              </a:rPr>
              <a:t> имеет двигатель</a:t>
            </a:r>
          </a:p>
        </p:txBody>
      </p:sp>
      <p:cxnSp>
        <p:nvCxnSpPr>
          <p:cNvPr id="24" name="Прямая со стрелкой 23"/>
          <p:cNvCxnSpPr>
            <a:stCxn id="6" idx="3"/>
            <a:endCxn id="27" idx="1"/>
          </p:cNvCxnSpPr>
          <p:nvPr/>
        </p:nvCxnSpPr>
        <p:spPr>
          <a:xfrm>
            <a:off x="4830059" y="5203260"/>
            <a:ext cx="2105140" cy="100343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34827" name="TextBox 25"/>
          <p:cNvSpPr txBox="1">
            <a:spLocks noChangeArrowheads="1"/>
          </p:cNvSpPr>
          <p:nvPr/>
        </p:nvSpPr>
        <p:spPr bwMode="auto">
          <a:xfrm>
            <a:off x="4973066" y="5096813"/>
            <a:ext cx="2272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spcAft>
                <a:spcPts val="600"/>
              </a:spcAft>
              <a:buClrTx/>
              <a:buSzTx/>
              <a:buFontTx/>
              <a:buNone/>
            </a:pPr>
            <a:r>
              <a:rPr lang="ru-RU" altLang="ru-RU" sz="1200" dirty="0" smtClean="0">
                <a:solidFill>
                  <a:schemeClr val="accent3">
                    <a:lumMod val="60000"/>
                    <a:lumOff val="40000"/>
                  </a:schemeClr>
                </a:solidFill>
                <a:latin typeface="Arial" panose="020B0604020202020204" pitchFamily="34" charset="0"/>
                <a:cs typeface="Arial" panose="020B0604020202020204" pitchFamily="34" charset="0"/>
              </a:rPr>
              <a:t>Иванов </a:t>
            </a:r>
            <a:r>
              <a:rPr lang="ru-RU" altLang="ru-RU" sz="1200" dirty="0">
                <a:solidFill>
                  <a:schemeClr val="accent3">
                    <a:lumMod val="60000"/>
                    <a:lumOff val="40000"/>
                  </a:schemeClr>
                </a:solidFill>
                <a:latin typeface="Arial" panose="020B0604020202020204" pitchFamily="34" charset="0"/>
                <a:cs typeface="Arial" panose="020B0604020202020204" pitchFamily="34" charset="0"/>
              </a:rPr>
              <a:t>– </a:t>
            </a:r>
            <a:r>
              <a:rPr lang="ru-RU" altLang="ru-RU" sz="1200" dirty="0" smtClean="0">
                <a:solidFill>
                  <a:schemeClr val="accent3">
                    <a:lumMod val="60000"/>
                    <a:lumOff val="40000"/>
                  </a:schemeClr>
                </a:solidFill>
                <a:latin typeface="Arial" panose="020B0604020202020204" pitchFamily="34" charset="0"/>
                <a:cs typeface="Arial" panose="020B0604020202020204" pitchFamily="34" charset="0"/>
              </a:rPr>
              <a:t>экземпляр класса</a:t>
            </a:r>
            <a:r>
              <a:rPr lang="ru-RU" altLang="ru-RU" sz="1200" dirty="0" smtClean="0">
                <a:latin typeface="Arial" panose="020B0604020202020204" pitchFamily="34" charset="0"/>
                <a:cs typeface="Arial" panose="020B0604020202020204" pitchFamily="34" charset="0"/>
              </a:rPr>
              <a:t/>
            </a:r>
            <a:br>
              <a:rPr lang="ru-RU" altLang="ru-RU" sz="1200" dirty="0" smtClean="0">
                <a:latin typeface="Arial" panose="020B0604020202020204" pitchFamily="34" charset="0"/>
                <a:cs typeface="Arial" panose="020B0604020202020204" pitchFamily="34" charset="0"/>
              </a:rPr>
            </a:br>
            <a:r>
              <a:rPr lang="ru-RU" altLang="ru-RU" sz="1200" dirty="0" smtClean="0">
                <a:latin typeface="Arial" panose="020B0604020202020204" pitchFamily="34" charset="0"/>
                <a:cs typeface="Arial" panose="020B0604020202020204" pitchFamily="34" charset="0"/>
              </a:rPr>
              <a:t>коллектив</a:t>
            </a:r>
            <a:endParaRPr lang="ru-RU" altLang="ru-RU" sz="1200" dirty="0">
              <a:latin typeface="Arial" panose="020B0604020202020204" pitchFamily="34" charset="0"/>
              <a:cs typeface="Arial" panose="020B0604020202020204" pitchFamily="34" charset="0"/>
            </a:endParaRPr>
          </a:p>
        </p:txBody>
      </p:sp>
      <p:sp>
        <p:nvSpPr>
          <p:cNvPr id="22" name="Прямоугольник 21"/>
          <p:cNvSpPr/>
          <p:nvPr/>
        </p:nvSpPr>
        <p:spPr>
          <a:xfrm>
            <a:off x="3374321" y="1625617"/>
            <a:ext cx="16764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ln>
                  <a:solidFill>
                    <a:sysClr val="windowText" lastClr="000000"/>
                  </a:solidFill>
                </a:ln>
                <a:solidFill>
                  <a:schemeClr val="bg1"/>
                </a:solidFill>
              </a:rPr>
              <a:t>Двигатель</a:t>
            </a:r>
          </a:p>
        </p:txBody>
      </p:sp>
      <p:cxnSp>
        <p:nvCxnSpPr>
          <p:cNvPr id="23" name="Прямая со стрелкой 22"/>
          <p:cNvCxnSpPr>
            <a:stCxn id="8" idx="0"/>
            <a:endCxn id="22" idx="3"/>
          </p:cNvCxnSpPr>
          <p:nvPr/>
        </p:nvCxnSpPr>
        <p:spPr>
          <a:xfrm flipH="1" flipV="1">
            <a:off x="5050721" y="1854217"/>
            <a:ext cx="1749425" cy="1446637"/>
          </a:xfrm>
          <a:prstGeom prst="straightConnector1">
            <a:avLst/>
          </a:prstGeom>
          <a:ln>
            <a:solidFill>
              <a:srgbClr val="00B050"/>
            </a:solidFill>
            <a:tailEnd type="triangle"/>
          </a:ln>
        </p:spPr>
        <p:style>
          <a:lnRef idx="3">
            <a:schemeClr val="accent4"/>
          </a:lnRef>
          <a:fillRef idx="0">
            <a:schemeClr val="accent4"/>
          </a:fillRef>
          <a:effectRef idx="2">
            <a:schemeClr val="accent4"/>
          </a:effectRef>
          <a:fontRef idx="minor">
            <a:schemeClr val="tx1"/>
          </a:fontRef>
        </p:style>
      </p:cxnSp>
      <p:sp>
        <p:nvSpPr>
          <p:cNvPr id="34831" name="TextBox 24"/>
          <p:cNvSpPr txBox="1">
            <a:spLocks noChangeArrowheads="1"/>
          </p:cNvSpPr>
          <p:nvPr/>
        </p:nvSpPr>
        <p:spPr bwMode="auto">
          <a:xfrm>
            <a:off x="5800021" y="2131448"/>
            <a:ext cx="2447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ru-RU" altLang="ru-RU" sz="1200">
                <a:solidFill>
                  <a:srgbClr val="00B050"/>
                </a:solidFill>
                <a:latin typeface="Arial" panose="020B0604020202020204" pitchFamily="34" charset="0"/>
                <a:cs typeface="Arial" panose="020B0604020202020204" pitchFamily="34" charset="0"/>
              </a:rPr>
              <a:t>Функциональное свойство : </a:t>
            </a:r>
            <a:r>
              <a:rPr lang="ru-RU" altLang="ru-RU" sz="1200">
                <a:latin typeface="Arial" panose="020B0604020202020204" pitchFamily="34" charset="0"/>
                <a:cs typeface="Arial" panose="020B0604020202020204" pitchFamily="34" charset="0"/>
              </a:rPr>
              <a:t>Автомобиль </a:t>
            </a:r>
            <a:r>
              <a:rPr lang="ru-RU" altLang="ru-RU" sz="1200" i="1">
                <a:latin typeface="Arial" panose="020B0604020202020204" pitchFamily="34" charset="0"/>
                <a:cs typeface="Arial" panose="020B0604020202020204" pitchFamily="34" charset="0"/>
              </a:rPr>
              <a:t>имеет</a:t>
            </a:r>
            <a:r>
              <a:rPr lang="ru-RU" altLang="ru-RU" sz="1200">
                <a:latin typeface="Arial" panose="020B0604020202020204" pitchFamily="34" charset="0"/>
                <a:cs typeface="Arial" panose="020B0604020202020204" pitchFamily="34" charset="0"/>
              </a:rPr>
              <a:t> двигатель</a:t>
            </a:r>
            <a:endParaRPr lang="ru-RU" altLang="ru-RU" sz="1200">
              <a:solidFill>
                <a:srgbClr val="00B050"/>
              </a:solidFill>
              <a:latin typeface="Arial" panose="020B0604020202020204" pitchFamily="34" charset="0"/>
              <a:cs typeface="Arial" panose="020B0604020202020204" pitchFamily="34" charset="0"/>
            </a:endParaRPr>
          </a:p>
        </p:txBody>
      </p:sp>
      <p:cxnSp>
        <p:nvCxnSpPr>
          <p:cNvPr id="28" name="Прямая со стрелкой 27"/>
          <p:cNvCxnSpPr>
            <a:stCxn id="6" idx="0"/>
            <a:endCxn id="8" idx="2"/>
          </p:cNvCxnSpPr>
          <p:nvPr/>
        </p:nvCxnSpPr>
        <p:spPr>
          <a:xfrm flipV="1">
            <a:off x="4141084" y="3758635"/>
            <a:ext cx="2659062" cy="1216025"/>
          </a:xfrm>
          <a:prstGeom prst="straightConnector1">
            <a:avLst/>
          </a:prstGeom>
          <a:ln>
            <a:solidFill>
              <a:srgbClr val="00B050"/>
            </a:solidFill>
            <a:tailEnd type="triangle"/>
          </a:ln>
        </p:spPr>
        <p:style>
          <a:lnRef idx="3">
            <a:schemeClr val="accent4"/>
          </a:lnRef>
          <a:fillRef idx="0">
            <a:schemeClr val="accent4"/>
          </a:fillRef>
          <a:effectRef idx="2">
            <a:schemeClr val="accent4"/>
          </a:effectRef>
          <a:fontRef idx="minor">
            <a:schemeClr val="tx1"/>
          </a:fontRef>
        </p:style>
      </p:cxnSp>
      <p:sp>
        <p:nvSpPr>
          <p:cNvPr id="34833" name="TextBox 30"/>
          <p:cNvSpPr txBox="1">
            <a:spLocks noChangeArrowheads="1"/>
          </p:cNvSpPr>
          <p:nvPr/>
        </p:nvSpPr>
        <p:spPr bwMode="auto">
          <a:xfrm>
            <a:off x="5819071" y="4117410"/>
            <a:ext cx="2373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ru-RU" altLang="ru-RU" sz="1200">
                <a:solidFill>
                  <a:srgbClr val="00B050"/>
                </a:solidFill>
                <a:latin typeface="Arial" panose="020B0604020202020204" pitchFamily="34" charset="0"/>
                <a:cs typeface="Arial" panose="020B0604020202020204" pitchFamily="34" charset="0"/>
              </a:rPr>
              <a:t>Функциональное свойство: </a:t>
            </a:r>
            <a:r>
              <a:rPr lang="ru-RU" altLang="ru-RU" sz="1200">
                <a:latin typeface="Arial" panose="020B0604020202020204" pitchFamily="34" charset="0"/>
                <a:cs typeface="Arial" panose="020B0604020202020204" pitchFamily="34" charset="0"/>
              </a:rPr>
              <a:t>Коллектив </a:t>
            </a:r>
            <a:r>
              <a:rPr lang="ru-RU" altLang="ru-RU" sz="1200" i="1">
                <a:latin typeface="Arial" panose="020B0604020202020204" pitchFamily="34" charset="0"/>
                <a:cs typeface="Arial" panose="020B0604020202020204" pitchFamily="34" charset="0"/>
              </a:rPr>
              <a:t>любит</a:t>
            </a:r>
            <a:r>
              <a:rPr lang="ru-RU" altLang="ru-RU" sz="1200">
                <a:latin typeface="Arial" panose="020B0604020202020204" pitchFamily="34" charset="0"/>
                <a:cs typeface="Arial" panose="020B0604020202020204" pitchFamily="34" charset="0"/>
              </a:rPr>
              <a:t> автомобили</a:t>
            </a:r>
            <a:endParaRPr lang="ru-RU" altLang="ru-RU" sz="1200">
              <a:solidFill>
                <a:srgbClr val="00B050"/>
              </a:solidFill>
              <a:latin typeface="Arial" panose="020B0604020202020204" pitchFamily="34" charset="0"/>
              <a:cs typeface="Arial" panose="020B0604020202020204" pitchFamily="34" charset="0"/>
            </a:endParaRPr>
          </a:p>
        </p:txBody>
      </p:sp>
      <p:cxnSp>
        <p:nvCxnSpPr>
          <p:cNvPr id="33" name="Прямая соединительная линия 32"/>
          <p:cNvCxnSpPr>
            <a:stCxn id="6" idx="0"/>
            <a:endCxn id="3" idx="2"/>
          </p:cNvCxnSpPr>
          <p:nvPr/>
        </p:nvCxnSpPr>
        <p:spPr>
          <a:xfrm flipH="1" flipV="1">
            <a:off x="1929303" y="3758054"/>
            <a:ext cx="2211720" cy="1216606"/>
          </a:xfrm>
          <a:prstGeom prst="line">
            <a:avLst/>
          </a:prstGeom>
          <a:ln w="38100">
            <a:solidFill>
              <a:schemeClr val="accent1">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2" name="Овал 31"/>
          <p:cNvSpPr/>
          <p:nvPr/>
        </p:nvSpPr>
        <p:spPr>
          <a:xfrm>
            <a:off x="1293109" y="4026929"/>
            <a:ext cx="2657475" cy="838200"/>
          </a:xfrm>
          <a:prstGeom prst="ellipse">
            <a:avLst/>
          </a:prstGeom>
          <a:solidFill>
            <a:schemeClr val="accent1">
              <a:lumMod val="40000"/>
              <a:lumOff val="60000"/>
            </a:schemeClr>
          </a:solidFill>
          <a:ln>
            <a:solidFill>
              <a:srgbClr val="0000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i="1" dirty="0">
                <a:solidFill>
                  <a:srgbClr val="7030A0"/>
                </a:solidFill>
              </a:rPr>
              <a:t>Новое знание!</a:t>
            </a:r>
          </a:p>
          <a:p>
            <a:pPr algn="ctr">
              <a:defRPr/>
            </a:pPr>
            <a:r>
              <a:rPr lang="ru-RU" sz="1400" dirty="0">
                <a:solidFill>
                  <a:schemeClr val="bg1"/>
                </a:solidFill>
              </a:rPr>
              <a:t>Иванов любит </a:t>
            </a:r>
            <a:r>
              <a:rPr lang="en-US" sz="1400" dirty="0">
                <a:solidFill>
                  <a:schemeClr val="bg1"/>
                </a:solidFill>
              </a:rPr>
              <a:t>BMW</a:t>
            </a:r>
            <a:endParaRPr lang="ru-RU" sz="1400" dirty="0">
              <a:solidFill>
                <a:schemeClr val="bg1"/>
              </a:solidFill>
            </a:endParaRPr>
          </a:p>
        </p:txBody>
      </p:sp>
      <p:sp>
        <p:nvSpPr>
          <p:cNvPr id="34836" name="Прямоугольник 3"/>
          <p:cNvSpPr>
            <a:spLocks noChangeArrowheads="1"/>
          </p:cNvSpPr>
          <p:nvPr/>
        </p:nvSpPr>
        <p:spPr bwMode="auto">
          <a:xfrm>
            <a:off x="2245366" y="6125286"/>
            <a:ext cx="25303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ru-RU" altLang="ru-RU" sz="2400" dirty="0">
                <a:solidFill>
                  <a:srgbClr val="FFFF00"/>
                </a:solidFill>
                <a:latin typeface="Arial" panose="020B0604020202020204" pitchFamily="34" charset="0"/>
                <a:cs typeface="Arial" panose="020B0604020202020204" pitchFamily="34" charset="0"/>
              </a:rPr>
              <a:t>Это </a:t>
            </a:r>
            <a:r>
              <a:rPr lang="ru-RU" altLang="ru-RU" sz="2400" dirty="0" smtClean="0">
                <a:solidFill>
                  <a:srgbClr val="FFFF00"/>
                </a:solidFill>
                <a:latin typeface="Arial" panose="020B0604020202020204" pitchFamily="34" charset="0"/>
                <a:cs typeface="Arial" panose="020B0604020202020204" pitchFamily="34" charset="0"/>
              </a:rPr>
              <a:t>база </a:t>
            </a:r>
            <a:r>
              <a:rPr lang="ru-RU" altLang="ru-RU" sz="2400" dirty="0" smtClean="0">
                <a:solidFill>
                  <a:srgbClr val="FFFF00"/>
                </a:solidFill>
                <a:latin typeface="Arial" panose="020B0604020202020204" pitchFamily="34" charset="0"/>
                <a:cs typeface="Arial" panose="020B0604020202020204" pitchFamily="34" charset="0"/>
              </a:rPr>
              <a:t>знаний</a:t>
            </a:r>
            <a:endParaRPr lang="ru-RU" altLang="ru-RU" sz="1800" dirty="0">
              <a:latin typeface="Arial" panose="020B0604020202020204" pitchFamily="34" charset="0"/>
              <a:cs typeface="Arial" panose="020B0604020202020204" pitchFamily="34" charset="0"/>
            </a:endParaRPr>
          </a:p>
        </p:txBody>
      </p:sp>
      <p:sp>
        <p:nvSpPr>
          <p:cNvPr id="27" name="Скругленный прямоугольник 26"/>
          <p:cNvSpPr/>
          <p:nvPr/>
        </p:nvSpPr>
        <p:spPr>
          <a:xfrm>
            <a:off x="6935199" y="5956667"/>
            <a:ext cx="1246187" cy="500062"/>
          </a:xfrm>
          <a:prstGeom prst="roundRect">
            <a:avLst/>
          </a:prstGeom>
          <a:solidFill>
            <a:schemeClr val="bg2">
              <a:lumMod val="20000"/>
              <a:lumOff val="80000"/>
            </a:schemeClr>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bg1"/>
                </a:solidFill>
              </a:rPr>
              <a:t>Иванов</a:t>
            </a:r>
          </a:p>
        </p:txBody>
      </p:sp>
      <p:sp>
        <p:nvSpPr>
          <p:cNvPr id="5" name="TextBox 4"/>
          <p:cNvSpPr txBox="1"/>
          <p:nvPr/>
        </p:nvSpPr>
        <p:spPr>
          <a:xfrm>
            <a:off x="6834404" y="5401215"/>
            <a:ext cx="1494992" cy="369332"/>
          </a:xfrm>
          <a:prstGeom prst="rect">
            <a:avLst/>
          </a:prstGeom>
          <a:noFill/>
        </p:spPr>
        <p:txBody>
          <a:bodyPr wrap="square" rtlCol="0">
            <a:spAutoFit/>
          </a:bodyPr>
          <a:lstStyle/>
          <a:p>
            <a:r>
              <a:rPr lang="ru-RU" dirty="0" smtClean="0">
                <a:solidFill>
                  <a:srgbClr val="FFFF00"/>
                </a:solidFill>
              </a:rPr>
              <a:t>База Данных</a:t>
            </a:r>
            <a:endParaRPr lang="ru-RU" dirty="0">
              <a:solidFill>
                <a:srgbClr val="FFFF00"/>
              </a:solidFill>
            </a:endParaRPr>
          </a:p>
        </p:txBody>
      </p:sp>
      <p:sp>
        <p:nvSpPr>
          <p:cNvPr id="10" name="Левая фигурная скобка 9"/>
          <p:cNvSpPr/>
          <p:nvPr/>
        </p:nvSpPr>
        <p:spPr>
          <a:xfrm>
            <a:off x="877478" y="1702267"/>
            <a:ext cx="415631" cy="4016940"/>
          </a:xfrm>
          <a:prstGeom prst="leftBrace">
            <a:avLst>
              <a:gd name="adj1" fmla="val 8333"/>
              <a:gd name="adj2" fmla="val 4976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 name="TextBox 10"/>
          <p:cNvSpPr txBox="1"/>
          <p:nvPr/>
        </p:nvSpPr>
        <p:spPr>
          <a:xfrm rot="16200000">
            <a:off x="-467106" y="3139858"/>
            <a:ext cx="2330115" cy="369332"/>
          </a:xfrm>
          <a:prstGeom prst="rect">
            <a:avLst/>
          </a:prstGeom>
          <a:noFill/>
        </p:spPr>
        <p:txBody>
          <a:bodyPr wrap="square" rtlCol="0">
            <a:spAutoFit/>
          </a:bodyPr>
          <a:lstStyle/>
          <a:p>
            <a:r>
              <a:rPr lang="ru-RU" dirty="0" smtClean="0">
                <a:solidFill>
                  <a:srgbClr val="FFFF00"/>
                </a:solidFill>
              </a:rPr>
              <a:t>Метаданные – знания</a:t>
            </a:r>
            <a:endParaRPr lang="ru-RU" dirty="0">
              <a:solidFill>
                <a:srgbClr val="FFFF00"/>
              </a:solidFill>
            </a:endParaRPr>
          </a:p>
        </p:txBody>
      </p:sp>
      <p:sp>
        <p:nvSpPr>
          <p:cNvPr id="4" name="TextBox 3"/>
          <p:cNvSpPr txBox="1"/>
          <p:nvPr/>
        </p:nvSpPr>
        <p:spPr>
          <a:xfrm>
            <a:off x="1905000" y="5514441"/>
            <a:ext cx="1039836" cy="307777"/>
          </a:xfrm>
          <a:prstGeom prst="rect">
            <a:avLst/>
          </a:prstGeom>
          <a:noFill/>
        </p:spPr>
        <p:txBody>
          <a:bodyPr wrap="none" rtlCol="0">
            <a:spAutoFit/>
          </a:bodyPr>
          <a:lstStyle/>
          <a:p>
            <a:r>
              <a:rPr lang="ru-RU" sz="1400" dirty="0" smtClean="0">
                <a:solidFill>
                  <a:schemeClr val="accent1">
                    <a:lumMod val="40000"/>
                    <a:lumOff val="60000"/>
                  </a:schemeClr>
                </a:solidFill>
              </a:rPr>
              <a:t>Убеждения</a:t>
            </a:r>
            <a:endParaRPr lang="ru-RU" sz="1400" dirty="0">
              <a:solidFill>
                <a:schemeClr val="accent1">
                  <a:lumMod val="40000"/>
                  <a:lumOff val="60000"/>
                </a:schemeClr>
              </a:solidFill>
            </a:endParaRPr>
          </a:p>
        </p:txBody>
      </p:sp>
      <p:sp>
        <p:nvSpPr>
          <p:cNvPr id="29" name="TextBox 28"/>
          <p:cNvSpPr txBox="1"/>
          <p:nvPr/>
        </p:nvSpPr>
        <p:spPr>
          <a:xfrm>
            <a:off x="3341809" y="5511501"/>
            <a:ext cx="1379480" cy="307777"/>
          </a:xfrm>
          <a:prstGeom prst="rect">
            <a:avLst/>
          </a:prstGeom>
          <a:noFill/>
        </p:spPr>
        <p:txBody>
          <a:bodyPr wrap="none" rtlCol="0">
            <a:spAutoFit/>
          </a:bodyPr>
          <a:lstStyle/>
          <a:p>
            <a:r>
              <a:rPr lang="ru-RU" sz="1400" dirty="0" smtClean="0"/>
              <a:t>Базовые знания</a:t>
            </a:r>
            <a:endParaRPr lang="ru-RU" sz="1400" dirty="0"/>
          </a:p>
        </p:txBody>
      </p:sp>
      <p:sp>
        <p:nvSpPr>
          <p:cNvPr id="7" name="TextBox 6"/>
          <p:cNvSpPr txBox="1"/>
          <p:nvPr/>
        </p:nvSpPr>
        <p:spPr>
          <a:xfrm>
            <a:off x="173796" y="5105400"/>
            <a:ext cx="1602789" cy="738664"/>
          </a:xfrm>
          <a:prstGeom prst="rect">
            <a:avLst/>
          </a:prstGeom>
          <a:noFill/>
        </p:spPr>
        <p:txBody>
          <a:bodyPr wrap="square" rtlCol="0">
            <a:spAutoFit/>
          </a:bodyPr>
          <a:lstStyle/>
          <a:p>
            <a:r>
              <a:rPr lang="ru-RU" sz="1400" dirty="0" smtClean="0">
                <a:solidFill>
                  <a:schemeClr val="accent3">
                    <a:lumMod val="60000"/>
                    <a:lumOff val="40000"/>
                  </a:schemeClr>
                </a:solidFill>
              </a:rPr>
              <a:t>Для интеллектуальных агентов:</a:t>
            </a:r>
            <a:endParaRPr lang="ru-RU" sz="1400" dirty="0">
              <a:solidFill>
                <a:schemeClr val="accent3">
                  <a:lumMod val="60000"/>
                  <a:lumOff val="40000"/>
                </a:schemeClr>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685800" y="609600"/>
            <a:ext cx="7853362" cy="1171445"/>
          </a:xfrm>
        </p:spPr>
        <p:txBody>
          <a:bodyPr/>
          <a:lstStyle/>
          <a:p>
            <a:pPr eaLnBrk="1" hangingPunct="1">
              <a:lnSpc>
                <a:spcPct val="90000"/>
              </a:lnSpc>
            </a:pPr>
            <a:r>
              <a:rPr lang="ru-RU" altLang="ru-RU" dirty="0" smtClean="0"/>
              <a:t>Задачи обработки знаний</a:t>
            </a:r>
            <a:br>
              <a:rPr lang="ru-RU" altLang="ru-RU" dirty="0" smtClean="0"/>
            </a:br>
            <a:r>
              <a:rPr lang="ru-RU" altLang="ru-RU" dirty="0" smtClean="0"/>
              <a:t>при работе с базой знаний</a:t>
            </a:r>
          </a:p>
        </p:txBody>
      </p:sp>
      <p:sp>
        <p:nvSpPr>
          <p:cNvPr id="29" name="Text Box 21"/>
          <p:cNvSpPr txBox="1">
            <a:spLocks noChangeArrowheads="1"/>
          </p:cNvSpPr>
          <p:nvPr/>
        </p:nvSpPr>
        <p:spPr bwMode="auto">
          <a:xfrm>
            <a:off x="762000" y="2362200"/>
            <a:ext cx="80772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marL="342900" indent="-342900">
              <a:lnSpc>
                <a:spcPct val="110000"/>
              </a:lnSpc>
              <a:spcBef>
                <a:spcPct val="50000"/>
              </a:spcBef>
              <a:buClrTx/>
              <a:buSzTx/>
              <a:buFont typeface="+mj-lt"/>
              <a:buAutoNum type="arabicPeriod"/>
            </a:pPr>
            <a:r>
              <a:rPr lang="ru-RU" altLang="ru-RU" dirty="0" smtClean="0">
                <a:latin typeface="Times New Roman" panose="02020603050405020304" pitchFamily="18" charset="0"/>
              </a:rPr>
              <a:t>Уметь формировать запросы:</a:t>
            </a:r>
          </a:p>
          <a:p>
            <a:pPr marL="1085850" lvl="1" indent="-342900">
              <a:lnSpc>
                <a:spcPct val="110000"/>
              </a:lnSpc>
              <a:spcBef>
                <a:spcPct val="50000"/>
              </a:spcBef>
              <a:buClrTx/>
              <a:buSzTx/>
              <a:buFont typeface="Arial" panose="020B0604020202020204" pitchFamily="34" charset="0"/>
              <a:buChar char="•"/>
            </a:pPr>
            <a:r>
              <a:rPr lang="ru-RU" altLang="ru-RU" dirty="0" smtClean="0">
                <a:latin typeface="Times New Roman" panose="02020603050405020304" pitchFamily="18" charset="0"/>
              </a:rPr>
              <a:t>к </a:t>
            </a:r>
            <a:r>
              <a:rPr lang="ru-RU" altLang="ru-RU" i="1" dirty="0" smtClean="0">
                <a:latin typeface="Times New Roman" panose="02020603050405020304" pitchFamily="18" charset="0"/>
              </a:rPr>
              <a:t>метаданным</a:t>
            </a:r>
            <a:r>
              <a:rPr lang="ru-RU" altLang="ru-RU" dirty="0" smtClean="0">
                <a:latin typeface="Times New Roman" panose="02020603050405020304" pitchFamily="18" charset="0"/>
              </a:rPr>
              <a:t> (базовым знаниям),</a:t>
            </a:r>
          </a:p>
          <a:p>
            <a:pPr marL="1085850" lvl="1" indent="-342900">
              <a:lnSpc>
                <a:spcPct val="110000"/>
              </a:lnSpc>
              <a:spcBef>
                <a:spcPct val="50000"/>
              </a:spcBef>
              <a:buClrTx/>
              <a:buSzTx/>
              <a:buFont typeface="Arial" panose="020B0604020202020204" pitchFamily="34" charset="0"/>
              <a:buChar char="•"/>
            </a:pPr>
            <a:r>
              <a:rPr lang="ru-RU" altLang="ru-RU" dirty="0" smtClean="0">
                <a:latin typeface="Times New Roman" panose="02020603050405020304" pitchFamily="18" charset="0"/>
              </a:rPr>
              <a:t>к данным с использованием </a:t>
            </a:r>
            <a:r>
              <a:rPr lang="ru-RU" altLang="ru-RU" i="1" dirty="0" smtClean="0">
                <a:latin typeface="Times New Roman" panose="02020603050405020304" pitchFamily="18" charset="0"/>
              </a:rPr>
              <a:t>метаданных</a:t>
            </a:r>
            <a:r>
              <a:rPr lang="ru-RU" altLang="ru-RU" dirty="0" smtClean="0">
                <a:latin typeface="Times New Roman" panose="02020603050405020304" pitchFamily="18" charset="0"/>
              </a:rPr>
              <a:t>.</a:t>
            </a:r>
          </a:p>
          <a:p>
            <a:pPr marL="342900" indent="-342900">
              <a:lnSpc>
                <a:spcPct val="110000"/>
              </a:lnSpc>
              <a:spcBef>
                <a:spcPct val="50000"/>
              </a:spcBef>
              <a:buClrTx/>
              <a:buSzTx/>
              <a:buFont typeface="+mj-lt"/>
              <a:buAutoNum type="arabicPeriod"/>
            </a:pPr>
            <a:r>
              <a:rPr lang="ru-RU" altLang="ru-RU" dirty="0">
                <a:latin typeface="Times New Roman" panose="02020603050405020304" pitchFamily="18" charset="0"/>
              </a:rPr>
              <a:t>Уметь </a:t>
            </a:r>
            <a:r>
              <a:rPr lang="ru-RU" altLang="ru-RU" dirty="0" smtClean="0">
                <a:latin typeface="Times New Roman" panose="02020603050405020304" pitchFamily="18" charset="0"/>
              </a:rPr>
              <a:t>извлекать из базы знаний</a:t>
            </a:r>
          </a:p>
          <a:p>
            <a:pPr marL="1085850" lvl="1" indent="-342900">
              <a:lnSpc>
                <a:spcPct val="110000"/>
              </a:lnSpc>
              <a:spcBef>
                <a:spcPct val="50000"/>
              </a:spcBef>
              <a:buClrTx/>
              <a:buSzTx/>
              <a:buFont typeface="Arial" panose="020B0604020202020204" pitchFamily="34" charset="0"/>
              <a:buChar char="•"/>
            </a:pPr>
            <a:r>
              <a:rPr lang="ru-RU" altLang="ru-RU" dirty="0" smtClean="0">
                <a:latin typeface="Times New Roman" panose="02020603050405020304" pitchFamily="18" charset="0"/>
              </a:rPr>
              <a:t>новые знания на основе базовых </a:t>
            </a:r>
            <a:r>
              <a:rPr lang="ru-RU" altLang="ru-RU" dirty="0" smtClean="0">
                <a:latin typeface="Times New Roman" panose="02020603050405020304" pitchFamily="18" charset="0"/>
              </a:rPr>
              <a:t>знаний.</a:t>
            </a:r>
            <a:endParaRPr lang="ru-RU" altLang="ru-RU" dirty="0" smtClean="0">
              <a:latin typeface="Times New Roman" panose="02020603050405020304" pitchFamily="18" charset="0"/>
            </a:endParaRPr>
          </a:p>
          <a:p>
            <a:pPr marL="1085850" lvl="1" indent="-342900">
              <a:lnSpc>
                <a:spcPct val="110000"/>
              </a:lnSpc>
              <a:spcBef>
                <a:spcPct val="50000"/>
              </a:spcBef>
              <a:buClrTx/>
              <a:buSzTx/>
              <a:buFont typeface="Arial" panose="020B0604020202020204" pitchFamily="34" charset="0"/>
              <a:buChar char="•"/>
            </a:pPr>
            <a:endParaRPr lang="ru-RU" altLang="ru-RU" sz="1600" dirty="0">
              <a:latin typeface="Times New Roman" panose="02020603050405020304" pitchFamily="18" charset="0"/>
            </a:endParaRPr>
          </a:p>
          <a:p>
            <a:pPr>
              <a:lnSpc>
                <a:spcPct val="110000"/>
              </a:lnSpc>
              <a:spcBef>
                <a:spcPct val="50000"/>
              </a:spcBef>
              <a:buClrTx/>
              <a:buSzTx/>
              <a:buNone/>
            </a:pPr>
            <a:r>
              <a:rPr lang="ru-RU" altLang="ru-RU" dirty="0" smtClean="0">
                <a:latin typeface="Times New Roman" panose="02020603050405020304" pitchFamily="18" charset="0"/>
              </a:rPr>
              <a:t>Именно этим занимаются современные интеллектуальные технологии – </a:t>
            </a:r>
            <a:r>
              <a:rPr lang="ru-RU" altLang="ru-RU" dirty="0" smtClean="0">
                <a:solidFill>
                  <a:srgbClr val="FFFF00"/>
                </a:solidFill>
                <a:latin typeface="Times New Roman" panose="02020603050405020304" pitchFamily="18" charset="0"/>
              </a:rPr>
              <a:t>обработка </a:t>
            </a:r>
            <a:r>
              <a:rPr lang="ru-RU" altLang="ru-RU" dirty="0">
                <a:solidFill>
                  <a:srgbClr val="FFFF00"/>
                </a:solidFill>
                <a:latin typeface="Times New Roman" panose="02020603050405020304" pitchFamily="18" charset="0"/>
              </a:rPr>
              <a:t>знаний</a:t>
            </a:r>
            <a:r>
              <a:rPr lang="ru-RU" altLang="ru-RU" dirty="0">
                <a:latin typeface="Times New Roman" panose="02020603050405020304" pitchFamily="18" charset="0"/>
              </a:rPr>
              <a:t>.</a:t>
            </a:r>
            <a:r>
              <a:rPr lang="ru-RU" altLang="ru-RU" dirty="0" smtClean="0">
                <a:latin typeface="Times New Roman" panose="02020603050405020304" pitchFamily="18" charset="0"/>
              </a:rPr>
              <a:t> </a:t>
            </a:r>
            <a:endParaRPr lang="ru-RU" altLang="ru-RU" dirty="0">
              <a:latin typeface="Times New Roman" panose="02020603050405020304" pitchFamily="18" charset="0"/>
            </a:endParaRPr>
          </a:p>
        </p:txBody>
      </p:sp>
    </p:spTree>
    <p:extLst>
      <p:ext uri="{BB962C8B-B14F-4D97-AF65-F5344CB8AC3E}">
        <p14:creationId xmlns:p14="http://schemas.microsoft.com/office/powerpoint/2010/main" val="414619186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Заголовок 2"/>
          <p:cNvSpPr>
            <a:spLocks noGrp="1"/>
          </p:cNvSpPr>
          <p:nvPr>
            <p:ph type="title"/>
          </p:nvPr>
        </p:nvSpPr>
        <p:spPr>
          <a:xfrm>
            <a:off x="457200" y="304800"/>
            <a:ext cx="7162800" cy="1143000"/>
          </a:xfrm>
        </p:spPr>
        <p:txBody>
          <a:bodyPr/>
          <a:lstStyle/>
          <a:p>
            <a:pPr eaLnBrk="1" hangingPunct="1">
              <a:lnSpc>
                <a:spcPct val="90000"/>
              </a:lnSpc>
            </a:pPr>
            <a:r>
              <a:rPr lang="ru-RU" altLang="ru-RU" smtClean="0"/>
              <a:t>Некоторые конструкции языка OWL Lite</a:t>
            </a:r>
          </a:p>
        </p:txBody>
      </p:sp>
      <p:sp>
        <p:nvSpPr>
          <p:cNvPr id="36867" name="Текст 5"/>
          <p:cNvSpPr txBox="1">
            <a:spLocks/>
          </p:cNvSpPr>
          <p:nvPr/>
        </p:nvSpPr>
        <p:spPr bwMode="auto">
          <a:xfrm>
            <a:off x="457200" y="15240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62" tIns="46038" rIns="182562" bIns="46038"/>
          <a:lstStyle>
            <a:lvl1pPr marL="342900" indent="-3429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lnSpc>
                <a:spcPct val="90000"/>
              </a:lnSpc>
              <a:spcBef>
                <a:spcPct val="20000"/>
              </a:spcBef>
              <a:buClr>
                <a:schemeClr val="tx2"/>
              </a:buClr>
              <a:buSzPct val="75000"/>
              <a:buFont typeface="Wingdings 3" panose="05040102010807070707" pitchFamily="18" charset="2"/>
              <a:buNone/>
            </a:pPr>
            <a:r>
              <a:rPr lang="ru-RU" altLang="ru-RU" sz="1800">
                <a:latin typeface="Times New Roman" panose="02020603050405020304" pitchFamily="18" charset="0"/>
              </a:rPr>
              <a:t>См. </a:t>
            </a:r>
            <a:r>
              <a:rPr lang="ru-RU" altLang="ru-RU" sz="1800">
                <a:latin typeface="Times New Roman" panose="02020603050405020304" pitchFamily="18" charset="0"/>
                <a:hlinkClick r:id="rId2"/>
              </a:rPr>
              <a:t>полностью</a:t>
            </a:r>
            <a:r>
              <a:rPr lang="ru-RU" altLang="ru-RU" sz="1800">
                <a:latin typeface="Times New Roman" panose="02020603050405020304" pitchFamily="18" charset="0"/>
              </a:rPr>
              <a:t>.  </a:t>
            </a:r>
            <a:r>
              <a:rPr lang="ru-RU" altLang="ru-RU" sz="1600">
                <a:latin typeface="Times New Roman" panose="02020603050405020304" pitchFamily="18" charset="0"/>
              </a:rPr>
              <a:t>Префиксы указывают подмножество языка онтологий</a:t>
            </a:r>
            <a:r>
              <a:rPr lang="en-US" altLang="ru-RU" sz="1600">
                <a:latin typeface="Times New Roman" panose="02020603050405020304" pitchFamily="18" charset="0"/>
              </a:rPr>
              <a:t> (owl, rdf schema…)</a:t>
            </a:r>
            <a:r>
              <a:rPr lang="ru-RU" altLang="ru-RU" sz="1600">
                <a:latin typeface="Times New Roman" panose="02020603050405020304" pitchFamily="18" charset="0"/>
              </a:rPr>
              <a:t> для описания терминов метаданных. </a:t>
            </a:r>
          </a:p>
          <a:p>
            <a:pPr eaLnBrk="1" hangingPunct="1">
              <a:lnSpc>
                <a:spcPct val="90000"/>
              </a:lnSpc>
              <a:spcBef>
                <a:spcPct val="20000"/>
              </a:spcBef>
              <a:buClr>
                <a:schemeClr val="tx2"/>
              </a:buClr>
              <a:buSzPct val="75000"/>
              <a:buFontTx/>
              <a:buNone/>
            </a:pPr>
            <a:endParaRPr lang="ru-RU" altLang="ru-RU" sz="1800">
              <a:latin typeface="Times New Roman" panose="02020603050405020304" pitchFamily="18" charset="0"/>
            </a:endParaRPr>
          </a:p>
        </p:txBody>
      </p:sp>
      <p:graphicFrame>
        <p:nvGraphicFramePr>
          <p:cNvPr id="17437" name="Group 29"/>
          <p:cNvGraphicFramePr>
            <a:graphicFrameLocks noGrp="1"/>
          </p:cNvGraphicFramePr>
          <p:nvPr>
            <p:ph sz="half" idx="4294967295"/>
            <p:extLst>
              <p:ext uri="{D42A27DB-BD31-4B8C-83A1-F6EECF244321}">
                <p14:modId xmlns:p14="http://schemas.microsoft.com/office/powerpoint/2010/main" val="1312049032"/>
              </p:ext>
            </p:extLst>
          </p:nvPr>
        </p:nvGraphicFramePr>
        <p:xfrm>
          <a:off x="533400" y="2238375"/>
          <a:ext cx="8229600" cy="4391026"/>
        </p:xfrm>
        <a:graphic>
          <a:graphicData uri="http://schemas.openxmlformats.org/drawingml/2006/table">
            <a:tbl>
              <a:tblPr/>
              <a:tblGrid>
                <a:gridCol w="1905000"/>
                <a:gridCol w="6324600"/>
              </a:tblGrid>
              <a:tr h="914532">
                <a:tc>
                  <a:txBody>
                    <a:bodyPr/>
                    <a:lstStyle>
                      <a:lvl1pPr>
                        <a:lnSpc>
                          <a:spcPct val="90000"/>
                        </a:lnSpc>
                        <a:spcBef>
                          <a:spcPct val="20000"/>
                        </a:spcBef>
                        <a:buClr>
                          <a:schemeClr val="tx2"/>
                        </a:buClr>
                        <a:buSzPct val="75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1"/>
                        </a:buClr>
                        <a:defRPr sz="24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defRPr>
                          <a:solidFill>
                            <a:schemeClr val="tx1"/>
                          </a:solidFill>
                          <a:latin typeface="Times New Roman" panose="02020603050405020304" pitchFamily="18" charset="0"/>
                        </a:defRPr>
                      </a:lvl4pPr>
                      <a:lvl5pPr marL="2057400" indent="-228600">
                        <a:spcBef>
                          <a:spcPct val="20000"/>
                        </a:spcBef>
                        <a:buClr>
                          <a:schemeClr val="accent1"/>
                        </a:buCl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smtClean="0"/>
                        <a:t>owl:</a:t>
                      </a:r>
                      <a:r>
                        <a:rPr lang="ru-RU" sz="1800" dirty="0" smtClean="0"/>
                        <a:t> </a:t>
                      </a:r>
                      <a:r>
                        <a:rPr kumimoji="0" lang="en-US" sz="1800" b="0" i="0" u="none" strike="noStrike" cap="none" normalizeH="0" baseline="0" dirty="0" smtClean="0">
                          <a:ln>
                            <a:noFill/>
                          </a:ln>
                          <a:solidFill>
                            <a:schemeClr val="tx1"/>
                          </a:solidFill>
                          <a:effectLst/>
                          <a:latin typeface="Times New Roman" panose="02020603050405020304" pitchFamily="18" charset="0"/>
                        </a:rPr>
                        <a:t>Class </a:t>
                      </a:r>
                      <a:endParaRPr kumimoji="0" lang="ru-RU" sz="1800" b="0" i="0" u="none" strike="noStrike" cap="none" normalizeH="0" baseline="0" dirty="0" smtClean="0">
                        <a:ln>
                          <a:noFill/>
                        </a:ln>
                        <a:solidFill>
                          <a:schemeClr val="tx1"/>
                        </a:solidFill>
                        <a:effectLst/>
                        <a:latin typeface="Times New Roman" panose="02020603050405020304"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buClr>
                          <a:schemeClr val="tx2"/>
                        </a:buClr>
                        <a:buSzPct val="75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1"/>
                        </a:buClr>
                        <a:defRPr sz="24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defRPr>
                          <a:solidFill>
                            <a:schemeClr val="tx1"/>
                          </a:solidFill>
                          <a:latin typeface="Times New Roman" panose="02020603050405020304" pitchFamily="18" charset="0"/>
                        </a:defRPr>
                      </a:lvl4pPr>
                      <a:lvl5pPr marL="2057400" indent="-228600">
                        <a:spcBef>
                          <a:spcPct val="20000"/>
                        </a:spcBef>
                        <a:buClr>
                          <a:schemeClr val="accent1"/>
                        </a:buCl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anose="02020603050405020304" pitchFamily="18" charset="0"/>
                          <a:ea typeface="+mn-ea"/>
                          <a:cs typeface="+mn-cs"/>
                        </a:rPr>
                        <a:t>Класс определяет группу индивидов, которых объединяет наличие некоторых общих свойств.</a:t>
                      </a:r>
                      <a:r>
                        <a:rPr kumimoji="0" lang="en-US" sz="1800" b="0" i="0" u="none" strike="noStrike" kern="1200" cap="none" normalizeH="0" baseline="0" dirty="0" smtClean="0">
                          <a:ln>
                            <a:noFill/>
                          </a:ln>
                          <a:solidFill>
                            <a:schemeClr val="tx1"/>
                          </a:solidFill>
                          <a:effectLst/>
                          <a:latin typeface="Times New Roman" panose="02020603050405020304" pitchFamily="18" charset="0"/>
                          <a:ea typeface="+mn-ea"/>
                          <a:cs typeface="+mn-cs"/>
                        </a:rPr>
                        <a:t> Thing</a:t>
                      </a:r>
                      <a:r>
                        <a:rPr kumimoji="0" lang="ru-RU" sz="1800" b="0" i="0" u="none" strike="noStrike" kern="1200" cap="none" normalizeH="0" baseline="0" dirty="0" smtClean="0">
                          <a:ln>
                            <a:noFill/>
                          </a:ln>
                          <a:solidFill>
                            <a:schemeClr val="tx1"/>
                          </a:solidFill>
                          <a:effectLst/>
                          <a:latin typeface="Times New Roman" panose="02020603050405020304" pitchFamily="18" charset="0"/>
                          <a:ea typeface="+mn-ea"/>
                          <a:cs typeface="+mn-cs"/>
                        </a:rPr>
                        <a:t> - самый общий класс, </a:t>
                      </a:r>
                      <a:r>
                        <a:rPr kumimoji="0" lang="en-US" sz="1800" b="0" i="0" u="none" strike="noStrike" kern="1200" cap="none" normalizeH="0" baseline="0" dirty="0" smtClean="0">
                          <a:ln>
                            <a:noFill/>
                          </a:ln>
                          <a:solidFill>
                            <a:schemeClr val="tx1"/>
                          </a:solidFill>
                          <a:effectLst/>
                          <a:latin typeface="Times New Roman" panose="02020603050405020304" pitchFamily="18" charset="0"/>
                          <a:ea typeface="+mn-ea"/>
                          <a:cs typeface="+mn-cs"/>
                        </a:rPr>
                        <a:t>Nothing</a:t>
                      </a:r>
                      <a:r>
                        <a:rPr kumimoji="0" lang="ru-RU" sz="1800" b="0" i="0" u="none" strike="noStrike" kern="1200" cap="none" normalizeH="0" baseline="0" dirty="0" smtClean="0">
                          <a:ln>
                            <a:noFill/>
                          </a:ln>
                          <a:solidFill>
                            <a:schemeClr val="tx1"/>
                          </a:solidFill>
                          <a:effectLst/>
                          <a:latin typeface="Times New Roman" panose="02020603050405020304" pitchFamily="18" charset="0"/>
                          <a:ea typeface="+mn-ea"/>
                          <a:cs typeface="+mn-cs"/>
                        </a:rPr>
                        <a:t> - пустой</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73">
                <a:tc>
                  <a:txBody>
                    <a:bodyPr/>
                    <a:lstStyle>
                      <a:lvl1pPr>
                        <a:lnSpc>
                          <a:spcPct val="90000"/>
                        </a:lnSpc>
                        <a:spcBef>
                          <a:spcPct val="20000"/>
                        </a:spcBef>
                        <a:buClr>
                          <a:schemeClr val="tx2"/>
                        </a:buClr>
                        <a:buSzPct val="75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1"/>
                        </a:buClr>
                        <a:defRPr sz="24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defRPr>
                          <a:solidFill>
                            <a:schemeClr val="tx1"/>
                          </a:solidFill>
                          <a:latin typeface="Times New Roman" panose="02020603050405020304" pitchFamily="18" charset="0"/>
                        </a:defRPr>
                      </a:lvl4pPr>
                      <a:lvl5pPr marL="2057400" indent="-228600">
                        <a:spcBef>
                          <a:spcPct val="20000"/>
                        </a:spcBef>
                        <a:buClr>
                          <a:schemeClr val="accent1"/>
                        </a:buCl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anose="02020603050405020304" pitchFamily="18" charset="0"/>
                        </a:rPr>
                        <a:t>rdfs</a:t>
                      </a:r>
                      <a:r>
                        <a:rPr kumimoji="0" lang="en-US" sz="1800" b="0" i="0" u="none" strike="noStrike" cap="none" normalizeH="0" baseline="0" dirty="0" smtClean="0">
                          <a:ln>
                            <a:noFill/>
                          </a:ln>
                          <a:solidFill>
                            <a:schemeClr val="tx1"/>
                          </a:solidFill>
                          <a:effectLst/>
                          <a:latin typeface="Times New Roman" panose="02020603050405020304" pitchFamily="18" charset="0"/>
                        </a:rPr>
                        <a:t>: </a:t>
                      </a:r>
                      <a:r>
                        <a:rPr kumimoji="0" lang="en-US" sz="1800" b="0" i="0" u="none" strike="noStrike" cap="none" normalizeH="0" baseline="0" dirty="0" err="1" smtClean="0">
                          <a:ln>
                            <a:noFill/>
                          </a:ln>
                          <a:solidFill>
                            <a:schemeClr val="tx1"/>
                          </a:solidFill>
                          <a:effectLst/>
                          <a:latin typeface="Times New Roman" panose="02020603050405020304" pitchFamily="18" charset="0"/>
                        </a:rPr>
                        <a:t>subClassOf</a:t>
                      </a:r>
                      <a:r>
                        <a:rPr kumimoji="0" lang="en-US" sz="1800" b="0" i="0" u="none" strike="noStrike" cap="none" normalizeH="0" baseline="0" dirty="0" smtClean="0">
                          <a:ln>
                            <a:noFill/>
                          </a:ln>
                          <a:solidFill>
                            <a:schemeClr val="tx1"/>
                          </a:solidFill>
                          <a:effectLst/>
                          <a:latin typeface="Times New Roman" panose="02020603050405020304"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buClr>
                          <a:schemeClr val="tx2"/>
                        </a:buClr>
                        <a:buSzPct val="75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1"/>
                        </a:buClr>
                        <a:defRPr sz="24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defRPr>
                          <a:solidFill>
                            <a:schemeClr val="tx1"/>
                          </a:solidFill>
                          <a:latin typeface="Times New Roman" panose="02020603050405020304" pitchFamily="18" charset="0"/>
                        </a:defRPr>
                      </a:lvl4pPr>
                      <a:lvl5pPr marL="2057400" indent="-228600">
                        <a:spcBef>
                          <a:spcPct val="20000"/>
                        </a:spcBef>
                        <a:buClr>
                          <a:schemeClr val="accent1"/>
                        </a:buCl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accent3">
                              <a:lumMod val="60000"/>
                              <a:lumOff val="40000"/>
                            </a:schemeClr>
                          </a:solidFill>
                          <a:effectLst/>
                          <a:latin typeface="Times New Roman" panose="02020603050405020304" pitchFamily="18" charset="0"/>
                        </a:rPr>
                        <a:t>Иерархии классов </a:t>
                      </a:r>
                      <a:r>
                        <a:rPr kumimoji="0" lang="ru-RU" sz="1800" b="0" i="0" u="none" strike="noStrike" cap="none" normalizeH="0" baseline="0" dirty="0" smtClean="0">
                          <a:ln>
                            <a:noFill/>
                          </a:ln>
                          <a:solidFill>
                            <a:schemeClr val="tx1"/>
                          </a:solidFill>
                          <a:effectLst/>
                          <a:latin typeface="Times New Roman" panose="02020603050405020304" pitchFamily="18" charset="0"/>
                        </a:rPr>
                        <a:t>создаются путем одного или нескольких утверждений, что данный класс - подкласс другого класса.</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443">
                <a:tc>
                  <a:txBody>
                    <a:bodyPr/>
                    <a:lstStyle>
                      <a:lvl1pPr>
                        <a:lnSpc>
                          <a:spcPct val="90000"/>
                        </a:lnSpc>
                        <a:spcBef>
                          <a:spcPct val="20000"/>
                        </a:spcBef>
                        <a:buClr>
                          <a:schemeClr val="tx2"/>
                        </a:buClr>
                        <a:buSzPct val="75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1"/>
                        </a:buClr>
                        <a:defRPr sz="24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defRPr>
                          <a:solidFill>
                            <a:schemeClr val="tx1"/>
                          </a:solidFill>
                          <a:latin typeface="Times New Roman" panose="02020603050405020304" pitchFamily="18" charset="0"/>
                        </a:defRPr>
                      </a:lvl4pPr>
                      <a:lvl5pPr marL="2057400" indent="-228600">
                        <a:spcBef>
                          <a:spcPct val="20000"/>
                        </a:spcBef>
                        <a:buClr>
                          <a:schemeClr val="accent1"/>
                        </a:buCl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anose="02020603050405020304" pitchFamily="18" charset="0"/>
                        </a:rPr>
                        <a:t>rdf</a:t>
                      </a:r>
                      <a:r>
                        <a:rPr kumimoji="0" lang="en-US" sz="1800" b="0" i="0" u="none" strike="noStrike" cap="none" normalizeH="0" baseline="0" dirty="0" smtClean="0">
                          <a:ln>
                            <a:noFill/>
                          </a:ln>
                          <a:solidFill>
                            <a:schemeClr val="tx1"/>
                          </a:solidFill>
                          <a:effectLst/>
                          <a:latin typeface="Times New Roman" panose="02020603050405020304" pitchFamily="18" charset="0"/>
                        </a:rPr>
                        <a:t>: Property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buClr>
                          <a:schemeClr val="tx2"/>
                        </a:buClr>
                        <a:buSzPct val="75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1"/>
                        </a:buClr>
                        <a:defRPr sz="24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defRPr>
                          <a:solidFill>
                            <a:schemeClr val="tx1"/>
                          </a:solidFill>
                          <a:latin typeface="Times New Roman" panose="02020603050405020304" pitchFamily="18" charset="0"/>
                        </a:defRPr>
                      </a:lvl4pPr>
                      <a:lvl5pPr marL="2057400" indent="-228600">
                        <a:spcBef>
                          <a:spcPct val="20000"/>
                        </a:spcBef>
                        <a:buClr>
                          <a:schemeClr val="accent1"/>
                        </a:buCl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anose="02020603050405020304" pitchFamily="18" charset="0"/>
                        </a:rPr>
                        <a:t>Свойства используются, чтобы установить </a:t>
                      </a:r>
                      <a:r>
                        <a:rPr kumimoji="0" lang="ru-RU" sz="1800" b="0" i="0" u="none" strike="noStrike" cap="none" normalizeH="0" baseline="0" dirty="0" smtClean="0">
                          <a:ln>
                            <a:noFill/>
                          </a:ln>
                          <a:solidFill>
                            <a:schemeClr val="accent3">
                              <a:lumMod val="60000"/>
                              <a:lumOff val="40000"/>
                            </a:schemeClr>
                          </a:solidFill>
                          <a:effectLst/>
                          <a:latin typeface="Times New Roman" panose="02020603050405020304" pitchFamily="18" charset="0"/>
                        </a:rPr>
                        <a:t>отношения</a:t>
                      </a:r>
                      <a:r>
                        <a:rPr kumimoji="0" lang="ru-RU" sz="1800" b="0" i="0" u="none" strike="noStrike" cap="none" normalizeH="0" baseline="0" dirty="0" smtClean="0">
                          <a:ln>
                            <a:noFill/>
                          </a:ln>
                          <a:solidFill>
                            <a:schemeClr val="tx1"/>
                          </a:solidFill>
                          <a:effectLst/>
                          <a:latin typeface="Times New Roman" panose="02020603050405020304" pitchFamily="18" charset="0"/>
                        </a:rPr>
                        <a:t> между индивидами или индивидами и значениями данных.</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532">
                <a:tc>
                  <a:txBody>
                    <a:bodyPr/>
                    <a:lstStyle>
                      <a:lvl1pPr>
                        <a:lnSpc>
                          <a:spcPct val="90000"/>
                        </a:lnSpc>
                        <a:spcBef>
                          <a:spcPct val="20000"/>
                        </a:spcBef>
                        <a:buClr>
                          <a:schemeClr val="tx2"/>
                        </a:buClr>
                        <a:buSzPct val="75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1"/>
                        </a:buClr>
                        <a:defRPr sz="24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defRPr>
                          <a:solidFill>
                            <a:schemeClr val="tx1"/>
                          </a:solidFill>
                          <a:latin typeface="Times New Roman" panose="02020603050405020304" pitchFamily="18" charset="0"/>
                        </a:defRPr>
                      </a:lvl4pPr>
                      <a:lvl5pPr marL="2057400" indent="-228600">
                        <a:spcBef>
                          <a:spcPct val="20000"/>
                        </a:spcBef>
                        <a:buClr>
                          <a:schemeClr val="accent1"/>
                        </a:buCl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anose="02020603050405020304" pitchFamily="18" charset="0"/>
                        </a:rPr>
                        <a:t>rdfs</a:t>
                      </a:r>
                      <a:r>
                        <a:rPr kumimoji="0" lang="ru-RU" sz="1800" b="0" i="0" u="none" strike="noStrike" cap="none" normalizeH="0" baseline="0" smtClean="0">
                          <a:ln>
                            <a:noFill/>
                          </a:ln>
                          <a:solidFill>
                            <a:schemeClr val="tx1"/>
                          </a:solidFill>
                          <a:effectLst/>
                          <a:latin typeface="Times New Roman" panose="02020603050405020304" pitchFamily="18" charset="0"/>
                        </a:rPr>
                        <a:t>:</a:t>
                      </a:r>
                      <a:r>
                        <a:rPr kumimoji="0" lang="en-US" sz="1800" b="0" i="0" u="none" strike="noStrike" cap="none" normalizeH="0" baseline="0" smtClean="0">
                          <a:ln>
                            <a:noFill/>
                          </a:ln>
                          <a:solidFill>
                            <a:schemeClr val="tx1"/>
                          </a:solidFill>
                          <a:effectLst/>
                          <a:latin typeface="Times New Roman" panose="02020603050405020304" pitchFamily="18" charset="0"/>
                        </a:rPr>
                        <a:t> subPropertyOf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buClr>
                          <a:schemeClr val="tx2"/>
                        </a:buClr>
                        <a:buSzPct val="75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1"/>
                        </a:buClr>
                        <a:defRPr sz="24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defRPr>
                          <a:solidFill>
                            <a:schemeClr val="tx1"/>
                          </a:solidFill>
                          <a:latin typeface="Times New Roman" panose="02020603050405020304" pitchFamily="18" charset="0"/>
                        </a:defRPr>
                      </a:lvl4pPr>
                      <a:lvl5pPr marL="2057400" indent="-228600">
                        <a:spcBef>
                          <a:spcPct val="20000"/>
                        </a:spcBef>
                        <a:buClr>
                          <a:schemeClr val="accent1"/>
                        </a:buCl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accent3">
                              <a:lumMod val="60000"/>
                              <a:lumOff val="40000"/>
                            </a:schemeClr>
                          </a:solidFill>
                          <a:effectLst/>
                          <a:latin typeface="Times New Roman" panose="02020603050405020304" pitchFamily="18" charset="0"/>
                        </a:rPr>
                        <a:t>Иерархии свойств </a:t>
                      </a:r>
                      <a:r>
                        <a:rPr kumimoji="0" lang="ru-RU" sz="1800" b="0" i="0" u="none" strike="noStrike" cap="none" normalizeH="0" baseline="0" dirty="0" smtClean="0">
                          <a:ln>
                            <a:noFill/>
                          </a:ln>
                          <a:solidFill>
                            <a:schemeClr val="tx1"/>
                          </a:solidFill>
                          <a:effectLst/>
                          <a:latin typeface="Times New Roman" panose="02020603050405020304" pitchFamily="18" charset="0"/>
                        </a:rPr>
                        <a:t>создаются путем одного или нескольких утверждений, что данное свойство - </a:t>
                      </a:r>
                      <a:r>
                        <a:rPr kumimoji="0" lang="ru-RU" sz="1800" b="0" i="0" u="none" strike="noStrike" cap="none" normalizeH="0" baseline="0" dirty="0" err="1" smtClean="0">
                          <a:ln>
                            <a:noFill/>
                          </a:ln>
                          <a:solidFill>
                            <a:schemeClr val="tx1"/>
                          </a:solidFill>
                          <a:effectLst/>
                          <a:latin typeface="Times New Roman" panose="02020603050405020304" pitchFamily="18" charset="0"/>
                        </a:rPr>
                        <a:t>подсвойство</a:t>
                      </a:r>
                      <a:r>
                        <a:rPr kumimoji="0" lang="ru-RU" sz="1800" b="0" i="0" u="none" strike="noStrike" cap="none" normalizeH="0" baseline="0" dirty="0" smtClean="0">
                          <a:ln>
                            <a:noFill/>
                          </a:ln>
                          <a:solidFill>
                            <a:schemeClr val="tx1"/>
                          </a:solidFill>
                          <a:effectLst/>
                          <a:latin typeface="Times New Roman" panose="02020603050405020304" pitchFamily="18" charset="0"/>
                        </a:rPr>
                        <a:t> одного или нескольких других свойств.</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73">
                <a:tc>
                  <a:txBody>
                    <a:bodyPr/>
                    <a:lstStyle>
                      <a:lvl1pPr>
                        <a:lnSpc>
                          <a:spcPct val="90000"/>
                        </a:lnSpc>
                        <a:spcBef>
                          <a:spcPct val="20000"/>
                        </a:spcBef>
                        <a:buClr>
                          <a:schemeClr val="tx2"/>
                        </a:buClr>
                        <a:buSzPct val="75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1"/>
                        </a:buClr>
                        <a:defRPr sz="24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defRPr>
                          <a:solidFill>
                            <a:schemeClr val="tx1"/>
                          </a:solidFill>
                          <a:latin typeface="Times New Roman" panose="02020603050405020304" pitchFamily="18" charset="0"/>
                        </a:defRPr>
                      </a:lvl4pPr>
                      <a:lvl5pPr marL="2057400" indent="-228600">
                        <a:spcBef>
                          <a:spcPct val="20000"/>
                        </a:spcBef>
                        <a:buClr>
                          <a:schemeClr val="accent1"/>
                        </a:buCl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anose="02020603050405020304" pitchFamily="18" charset="0"/>
                        </a:rPr>
                        <a:t>rdfs: domain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buClr>
                          <a:schemeClr val="tx2"/>
                        </a:buClr>
                        <a:buSzPct val="75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1"/>
                        </a:buClr>
                        <a:defRPr sz="24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defRPr>
                          <a:solidFill>
                            <a:schemeClr val="tx1"/>
                          </a:solidFill>
                          <a:latin typeface="Times New Roman" panose="02020603050405020304" pitchFamily="18" charset="0"/>
                        </a:defRPr>
                      </a:lvl4pPr>
                      <a:lvl5pPr marL="2057400" indent="-228600">
                        <a:spcBef>
                          <a:spcPct val="20000"/>
                        </a:spcBef>
                        <a:buClr>
                          <a:schemeClr val="accent1"/>
                        </a:buCl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accent3">
                              <a:lumMod val="60000"/>
                              <a:lumOff val="40000"/>
                            </a:schemeClr>
                          </a:solidFill>
                          <a:effectLst/>
                          <a:latin typeface="Times New Roman" panose="02020603050405020304" pitchFamily="18" charset="0"/>
                        </a:rPr>
                        <a:t>Область определения свойства</a:t>
                      </a:r>
                      <a:r>
                        <a:rPr kumimoji="0" lang="ru-RU" sz="1800" b="0" i="0" u="none" strike="noStrike" cap="none" normalizeH="0" baseline="0" dirty="0" smtClean="0">
                          <a:ln>
                            <a:noFill/>
                          </a:ln>
                          <a:solidFill>
                            <a:schemeClr val="tx1"/>
                          </a:solidFill>
                          <a:effectLst/>
                          <a:latin typeface="Times New Roman" panose="02020603050405020304" pitchFamily="18" charset="0"/>
                        </a:rPr>
                        <a:t>, ограничивает индивидов, к которым это свойство может быть применено.</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73">
                <a:tc>
                  <a:txBody>
                    <a:bodyPr/>
                    <a:lstStyle>
                      <a:lvl1pPr>
                        <a:lnSpc>
                          <a:spcPct val="90000"/>
                        </a:lnSpc>
                        <a:spcBef>
                          <a:spcPct val="20000"/>
                        </a:spcBef>
                        <a:buClr>
                          <a:schemeClr val="tx2"/>
                        </a:buClr>
                        <a:buSzPct val="75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1"/>
                        </a:buClr>
                        <a:defRPr sz="24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defRPr>
                          <a:solidFill>
                            <a:schemeClr val="tx1"/>
                          </a:solidFill>
                          <a:latin typeface="Times New Roman" panose="02020603050405020304" pitchFamily="18" charset="0"/>
                        </a:defRPr>
                      </a:lvl4pPr>
                      <a:lvl5pPr marL="2057400" indent="-228600">
                        <a:spcBef>
                          <a:spcPct val="20000"/>
                        </a:spcBef>
                        <a:buClr>
                          <a:schemeClr val="accent1"/>
                        </a:buCl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anose="02020603050405020304" pitchFamily="18" charset="0"/>
                        </a:rPr>
                        <a:t>rdfs</a:t>
                      </a:r>
                      <a:r>
                        <a:rPr kumimoji="0" lang="en-US" sz="1800" b="0" i="0" u="none" strike="noStrike" cap="none" normalizeH="0" baseline="0" dirty="0" smtClean="0">
                          <a:ln>
                            <a:noFill/>
                          </a:ln>
                          <a:solidFill>
                            <a:schemeClr val="tx1"/>
                          </a:solidFill>
                          <a:effectLst/>
                          <a:latin typeface="Times New Roman" panose="02020603050405020304" pitchFamily="18" charset="0"/>
                        </a:rPr>
                        <a:t>: range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buClr>
                          <a:schemeClr val="tx2"/>
                        </a:buClr>
                        <a:buSzPct val="75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1"/>
                        </a:buClr>
                        <a:defRPr sz="24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defRPr>
                          <a:solidFill>
                            <a:schemeClr val="tx1"/>
                          </a:solidFill>
                          <a:latin typeface="Times New Roman" panose="02020603050405020304" pitchFamily="18" charset="0"/>
                        </a:defRPr>
                      </a:lvl4pPr>
                      <a:lvl5pPr marL="2057400" indent="-228600">
                        <a:spcBef>
                          <a:spcPct val="20000"/>
                        </a:spcBef>
                        <a:buClr>
                          <a:schemeClr val="accent1"/>
                        </a:buCl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accent3">
                              <a:lumMod val="60000"/>
                              <a:lumOff val="40000"/>
                            </a:schemeClr>
                          </a:solidFill>
                          <a:effectLst/>
                          <a:latin typeface="Times New Roman" panose="02020603050405020304" pitchFamily="18" charset="0"/>
                        </a:rPr>
                        <a:t>Диапазон свойства</a:t>
                      </a:r>
                      <a:r>
                        <a:rPr kumimoji="0" lang="ru-RU" sz="1800" b="0" i="0" u="none" strike="noStrike" cap="none" normalizeH="0" baseline="0" dirty="0" smtClean="0">
                          <a:ln>
                            <a:noFill/>
                          </a:ln>
                          <a:solidFill>
                            <a:schemeClr val="tx1"/>
                          </a:solidFill>
                          <a:effectLst/>
                          <a:latin typeface="Times New Roman" panose="02020603050405020304" pitchFamily="18" charset="0"/>
                        </a:rPr>
                        <a:t>, ограничивающий индивидов, которые могут выступать в качестве значений этого свойства.</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21"/>
          <p:cNvSpPr txBox="1">
            <a:spLocks noChangeArrowheads="1"/>
          </p:cNvSpPr>
          <p:nvPr/>
        </p:nvSpPr>
        <p:spPr bwMode="auto">
          <a:xfrm>
            <a:off x="609600" y="1066800"/>
            <a:ext cx="792480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ru-RU" altLang="ru-RU" sz="1800" dirty="0">
                <a:latin typeface="Times New Roman" panose="02020603050405020304" pitchFamily="18" charset="0"/>
              </a:rPr>
              <a:t>На формальном уровне, онтология это система, состоящая из набора понятий и набора утверждений об этих понятиях, на основе которых можно строить классы, объекты, отношения, функции. Например, выражение языка </a:t>
            </a:r>
            <a:r>
              <a:rPr lang="en-US" altLang="ru-RU" sz="1800" dirty="0">
                <a:latin typeface="Times New Roman" panose="02020603050405020304" pitchFamily="18" charset="0"/>
              </a:rPr>
              <a:t>C++:</a:t>
            </a:r>
            <a:endParaRPr lang="ru-RU" altLang="ru-RU" sz="1800" dirty="0">
              <a:latin typeface="Times New Roman" panose="02020603050405020304" pitchFamily="18" charset="0"/>
            </a:endParaRPr>
          </a:p>
          <a:p>
            <a:pPr>
              <a:spcBef>
                <a:spcPct val="0"/>
              </a:spcBef>
              <a:buClrTx/>
              <a:buSzTx/>
              <a:buFontTx/>
              <a:buNone/>
            </a:pPr>
            <a:endParaRPr lang="ru-RU" altLang="ru-RU" sz="1800" dirty="0">
              <a:latin typeface="Times New Roman" panose="02020603050405020304" pitchFamily="18" charset="0"/>
            </a:endParaRPr>
          </a:p>
          <a:p>
            <a:pPr>
              <a:spcBef>
                <a:spcPct val="0"/>
              </a:spcBef>
              <a:buClrTx/>
              <a:buSzTx/>
              <a:buFontTx/>
              <a:buNone/>
            </a:pPr>
            <a:endParaRPr lang="ru-RU" altLang="ru-RU" sz="1800" dirty="0">
              <a:latin typeface="Times New Roman" panose="02020603050405020304" pitchFamily="18" charset="0"/>
            </a:endParaRPr>
          </a:p>
          <a:p>
            <a:pPr>
              <a:spcBef>
                <a:spcPct val="0"/>
              </a:spcBef>
              <a:buClrTx/>
              <a:buSzTx/>
              <a:buFontTx/>
              <a:buNone/>
            </a:pPr>
            <a:endParaRPr lang="ru-RU" altLang="ru-RU" sz="1800" dirty="0">
              <a:latin typeface="Times New Roman" panose="02020603050405020304" pitchFamily="18" charset="0"/>
            </a:endParaRPr>
          </a:p>
          <a:p>
            <a:pPr>
              <a:spcBef>
                <a:spcPct val="0"/>
              </a:spcBef>
              <a:buClrTx/>
              <a:buSzTx/>
              <a:buFontTx/>
              <a:buNone/>
            </a:pPr>
            <a:endParaRPr lang="ru-RU" altLang="ru-RU" sz="1800" dirty="0">
              <a:latin typeface="Times New Roman" panose="02020603050405020304" pitchFamily="18" charset="0"/>
            </a:endParaRPr>
          </a:p>
          <a:p>
            <a:pPr>
              <a:spcBef>
                <a:spcPct val="0"/>
              </a:spcBef>
              <a:buClrTx/>
              <a:buSzTx/>
              <a:buFontTx/>
              <a:buNone/>
            </a:pPr>
            <a:endParaRPr lang="ru-RU" altLang="ru-RU" sz="1800" dirty="0">
              <a:latin typeface="Times New Roman" panose="02020603050405020304" pitchFamily="18" charset="0"/>
            </a:endParaRPr>
          </a:p>
          <a:p>
            <a:pPr>
              <a:spcBef>
                <a:spcPct val="0"/>
              </a:spcBef>
              <a:buClrTx/>
              <a:buSzTx/>
              <a:buFontTx/>
              <a:buNone/>
            </a:pPr>
            <a:endParaRPr lang="ru-RU" altLang="ru-RU" sz="1800" dirty="0">
              <a:latin typeface="Times New Roman" panose="02020603050405020304" pitchFamily="18" charset="0"/>
            </a:endParaRPr>
          </a:p>
          <a:p>
            <a:pPr>
              <a:spcBef>
                <a:spcPct val="0"/>
              </a:spcBef>
              <a:spcAft>
                <a:spcPts val="600"/>
              </a:spcAft>
              <a:buClrTx/>
              <a:buSzTx/>
              <a:buFontTx/>
              <a:buNone/>
            </a:pPr>
            <a:r>
              <a:rPr lang="ru-RU" altLang="ru-RU" sz="1800" dirty="0">
                <a:latin typeface="Times New Roman" panose="02020603050405020304" pitchFamily="18" charset="0"/>
              </a:rPr>
              <a:t>можно записать эти утверждения в терминах </a:t>
            </a:r>
            <a:r>
              <a:rPr lang="en-US" altLang="ru-RU" sz="1800" dirty="0">
                <a:latin typeface="Times New Roman" panose="02020603050405020304" pitchFamily="18" charset="0"/>
              </a:rPr>
              <a:t>OWL (RDF)</a:t>
            </a:r>
            <a:r>
              <a:rPr lang="ru-RU" altLang="ru-RU" sz="1800" dirty="0">
                <a:latin typeface="Times New Roman" panose="02020603050405020304" pitchFamily="18" charset="0"/>
              </a:rPr>
              <a:t>, задав </a:t>
            </a:r>
            <a:r>
              <a:rPr lang="ru-RU" altLang="ru-RU" sz="1800" dirty="0" smtClean="0">
                <a:latin typeface="Times New Roman" panose="02020603050405020304" pitchFamily="18" charset="0"/>
              </a:rPr>
              <a:t>диапазон (</a:t>
            </a:r>
            <a:r>
              <a:rPr lang="en-US" altLang="ru-RU" sz="1800" dirty="0" smtClean="0">
                <a:latin typeface="Times New Roman" panose="02020603050405020304" pitchFamily="18" charset="0"/>
              </a:rPr>
              <a:t>int</a:t>
            </a:r>
            <a:r>
              <a:rPr lang="ru-RU" altLang="ru-RU" sz="1800" dirty="0" smtClean="0">
                <a:latin typeface="Times New Roman" panose="02020603050405020304" pitchFamily="18" charset="0"/>
              </a:rPr>
              <a:t>) изменений </a:t>
            </a:r>
            <a:r>
              <a:rPr lang="ru-RU" altLang="ru-RU" sz="1800" dirty="0">
                <a:latin typeface="Times New Roman" panose="02020603050405020304" pitchFamily="18" charset="0"/>
              </a:rPr>
              <a:t>понятия </a:t>
            </a:r>
            <a:r>
              <a:rPr lang="en-US" altLang="ru-RU" sz="1800" b="1" dirty="0">
                <a:solidFill>
                  <a:srgbClr val="92D050"/>
                </a:solidFill>
                <a:latin typeface="Courier New" panose="02070309020205020404" pitchFamily="49" charset="0"/>
                <a:cs typeface="Courier New" panose="02070309020205020404" pitchFamily="49" charset="0"/>
              </a:rPr>
              <a:t>age</a:t>
            </a:r>
            <a:r>
              <a:rPr lang="en-US" altLang="ru-RU" sz="1800" b="1" dirty="0">
                <a:solidFill>
                  <a:srgbClr val="00CCFF"/>
                </a:solidFill>
                <a:latin typeface="Courier New" panose="02070309020205020404" pitchFamily="49" charset="0"/>
                <a:cs typeface="Courier New" panose="02070309020205020404" pitchFamily="49" charset="0"/>
              </a:rPr>
              <a:t> </a:t>
            </a:r>
            <a:r>
              <a:rPr lang="ru-RU" altLang="ru-RU" sz="1800" dirty="0">
                <a:latin typeface="Times New Roman" panose="02020603050405020304" pitchFamily="18" charset="0"/>
              </a:rPr>
              <a:t>и </a:t>
            </a:r>
            <a:r>
              <a:rPr lang="ru-RU" altLang="ru-RU" sz="1800" dirty="0" smtClean="0">
                <a:latin typeface="Times New Roman" panose="02020603050405020304" pitchFamily="18" charset="0"/>
              </a:rPr>
              <a:t>область (</a:t>
            </a:r>
            <a:r>
              <a:rPr lang="en-US" altLang="ru-RU" sz="1800" dirty="0" smtClean="0">
                <a:latin typeface="Times New Roman" panose="02020603050405020304" pitchFamily="18" charset="0"/>
              </a:rPr>
              <a:t>class</a:t>
            </a:r>
            <a:r>
              <a:rPr lang="ru-RU" altLang="ru-RU" sz="1800" dirty="0" smtClean="0">
                <a:latin typeface="Times New Roman" panose="02020603050405020304" pitchFamily="18" charset="0"/>
              </a:rPr>
              <a:t>) </a:t>
            </a:r>
            <a:r>
              <a:rPr lang="ru-RU" altLang="ru-RU" sz="1800" dirty="0">
                <a:latin typeface="Times New Roman" panose="02020603050405020304" pitchFamily="18" charset="0"/>
              </a:rPr>
              <a:t>его применимости </a:t>
            </a:r>
            <a:r>
              <a:rPr lang="en-US" altLang="ru-RU" sz="1800" b="1" dirty="0">
                <a:solidFill>
                  <a:srgbClr val="FFFF00"/>
                </a:solidFill>
                <a:latin typeface="Courier New" panose="02070309020205020404" pitchFamily="49" charset="0"/>
                <a:cs typeface="Courier New" panose="02070309020205020404" pitchFamily="49" charset="0"/>
              </a:rPr>
              <a:t>domain</a:t>
            </a:r>
            <a:r>
              <a:rPr lang="ru-RU" altLang="ru-RU" sz="1800" dirty="0">
                <a:latin typeface="Times New Roman" panose="02020603050405020304" pitchFamily="18" charset="0"/>
              </a:rPr>
              <a:t> как:</a:t>
            </a:r>
          </a:p>
          <a:p>
            <a:pPr>
              <a:spcBef>
                <a:spcPct val="0"/>
              </a:spcBef>
              <a:spcAft>
                <a:spcPts val="600"/>
              </a:spcAft>
              <a:buClrTx/>
              <a:buSzTx/>
              <a:buFontTx/>
              <a:buNone/>
            </a:pPr>
            <a:r>
              <a:rPr lang="ru-RU" altLang="ru-RU" sz="1800" dirty="0">
                <a:latin typeface="Times New Roman" panose="02020603050405020304" pitchFamily="18" charset="0"/>
              </a:rPr>
              <a:t> </a:t>
            </a:r>
          </a:p>
          <a:p>
            <a:pPr>
              <a:spcBef>
                <a:spcPct val="0"/>
              </a:spcBef>
              <a:buClrTx/>
              <a:buSzTx/>
              <a:buFontTx/>
              <a:buNone/>
            </a:pPr>
            <a:r>
              <a:rPr lang="en-US" altLang="ru-RU" sz="1800" b="1" dirty="0" err="1">
                <a:latin typeface="Courier New" panose="02070309020205020404" pitchFamily="49" charset="0"/>
                <a:cs typeface="Courier New" panose="02070309020205020404" pitchFamily="49" charset="0"/>
              </a:rPr>
              <a:t>usr:</a:t>
            </a:r>
            <a:r>
              <a:rPr lang="en-US" altLang="ru-RU" sz="1800" b="1" dirty="0" err="1">
                <a:solidFill>
                  <a:srgbClr val="92D050"/>
                </a:solidFill>
                <a:latin typeface="Courier New" panose="02070309020205020404" pitchFamily="49" charset="0"/>
                <a:cs typeface="Courier New" panose="02070309020205020404" pitchFamily="49" charset="0"/>
              </a:rPr>
              <a:t>age</a:t>
            </a:r>
            <a:r>
              <a:rPr lang="en-US" altLang="ru-RU" sz="1800" b="1" dirty="0">
                <a:solidFill>
                  <a:srgbClr val="00CCFF"/>
                </a:solidFill>
                <a:latin typeface="Courier New" panose="02070309020205020404" pitchFamily="49" charset="0"/>
                <a:cs typeface="Courier New" panose="02070309020205020404" pitchFamily="49" charset="0"/>
              </a:rPr>
              <a:t> </a:t>
            </a:r>
            <a:r>
              <a:rPr lang="en-US" altLang="ru-RU" sz="1800" b="1" dirty="0" err="1">
                <a:solidFill>
                  <a:srgbClr val="FFFF66"/>
                </a:solidFill>
                <a:latin typeface="Courier New" panose="02070309020205020404" pitchFamily="49" charset="0"/>
                <a:cs typeface="Courier New" panose="02070309020205020404" pitchFamily="49" charset="0"/>
              </a:rPr>
              <a:t>rdfs:</a:t>
            </a:r>
            <a:r>
              <a:rPr lang="en-US" altLang="ru-RU" sz="1800" b="1" dirty="0" err="1">
                <a:solidFill>
                  <a:srgbClr val="FFFF00"/>
                </a:solidFill>
                <a:latin typeface="Courier New" panose="02070309020205020404" pitchFamily="49" charset="0"/>
                <a:cs typeface="Courier New" panose="02070309020205020404" pitchFamily="49" charset="0"/>
              </a:rPr>
              <a:t>range</a:t>
            </a:r>
            <a:r>
              <a:rPr lang="en-US" altLang="ru-RU" sz="1800" b="1" dirty="0">
                <a:solidFill>
                  <a:srgbClr val="00CCFF"/>
                </a:solidFill>
                <a:latin typeface="Courier New" panose="02070309020205020404" pitchFamily="49" charset="0"/>
                <a:cs typeface="Courier New" panose="02070309020205020404" pitchFamily="49" charset="0"/>
              </a:rPr>
              <a:t> </a:t>
            </a:r>
            <a:r>
              <a:rPr lang="en-US" altLang="ru-RU" sz="1800" b="1" dirty="0" smtClean="0">
                <a:solidFill>
                  <a:srgbClr val="00CCFF"/>
                </a:solidFill>
                <a:latin typeface="Courier New" panose="02070309020205020404" pitchFamily="49" charset="0"/>
                <a:cs typeface="Courier New" panose="02070309020205020404" pitchFamily="49" charset="0"/>
              </a:rPr>
              <a:t>int. </a:t>
            </a:r>
            <a:endParaRPr lang="ru-RU" altLang="ru-RU" sz="1800" b="1" dirty="0">
              <a:solidFill>
                <a:srgbClr val="00CCFF"/>
              </a:solidFill>
              <a:latin typeface="Courier New" panose="02070309020205020404" pitchFamily="49" charset="0"/>
              <a:cs typeface="Courier New" panose="02070309020205020404" pitchFamily="49" charset="0"/>
            </a:endParaRPr>
          </a:p>
          <a:p>
            <a:pPr>
              <a:spcBef>
                <a:spcPct val="0"/>
              </a:spcBef>
              <a:buClrTx/>
              <a:buSzTx/>
              <a:buFontTx/>
              <a:buNone/>
            </a:pPr>
            <a:r>
              <a:rPr lang="en-US" altLang="ru-RU" sz="1800" b="1" dirty="0" err="1">
                <a:latin typeface="Courier New" panose="02070309020205020404" pitchFamily="49" charset="0"/>
                <a:cs typeface="Courier New" panose="02070309020205020404" pitchFamily="49" charset="0"/>
              </a:rPr>
              <a:t>usr:</a:t>
            </a:r>
            <a:r>
              <a:rPr lang="en-US" altLang="ru-RU" sz="1800" b="1" dirty="0" err="1">
                <a:solidFill>
                  <a:srgbClr val="92D050"/>
                </a:solidFill>
                <a:latin typeface="Courier New" panose="02070309020205020404" pitchFamily="49" charset="0"/>
                <a:cs typeface="Courier New" panose="02070309020205020404" pitchFamily="49" charset="0"/>
              </a:rPr>
              <a:t>age</a:t>
            </a:r>
            <a:r>
              <a:rPr lang="en-US" altLang="ru-RU" sz="1800" b="1" dirty="0">
                <a:solidFill>
                  <a:srgbClr val="00CCFF"/>
                </a:solidFill>
                <a:latin typeface="Courier New" panose="02070309020205020404" pitchFamily="49" charset="0"/>
                <a:cs typeface="Courier New" panose="02070309020205020404" pitchFamily="49" charset="0"/>
              </a:rPr>
              <a:t> </a:t>
            </a:r>
            <a:r>
              <a:rPr lang="en-US" altLang="ru-RU" sz="1800" b="1" dirty="0" err="1">
                <a:solidFill>
                  <a:srgbClr val="FFFF66"/>
                </a:solidFill>
                <a:latin typeface="Courier New" panose="02070309020205020404" pitchFamily="49" charset="0"/>
                <a:cs typeface="Courier New" panose="02070309020205020404" pitchFamily="49" charset="0"/>
              </a:rPr>
              <a:t>rdfs:</a:t>
            </a:r>
            <a:r>
              <a:rPr lang="en-US" altLang="ru-RU" sz="1800" b="1" dirty="0" err="1">
                <a:solidFill>
                  <a:srgbClr val="FFFF00"/>
                </a:solidFill>
                <a:latin typeface="Courier New" panose="02070309020205020404" pitchFamily="49" charset="0"/>
                <a:cs typeface="Courier New" panose="02070309020205020404" pitchFamily="49" charset="0"/>
              </a:rPr>
              <a:t>domain</a:t>
            </a:r>
            <a:r>
              <a:rPr lang="en-US" altLang="ru-RU" sz="1800" b="1" dirty="0">
                <a:solidFill>
                  <a:srgbClr val="00CCFF"/>
                </a:solidFill>
                <a:latin typeface="Courier New" panose="02070309020205020404" pitchFamily="49" charset="0"/>
                <a:cs typeface="Courier New" panose="02070309020205020404" pitchFamily="49" charset="0"/>
              </a:rPr>
              <a:t> </a:t>
            </a:r>
            <a:r>
              <a:rPr lang="en-US" altLang="ru-RU" sz="1800" b="1" dirty="0" err="1" smtClean="0">
                <a:latin typeface="Courier New" panose="02070309020205020404" pitchFamily="49" charset="0"/>
                <a:cs typeface="Courier New" panose="02070309020205020404" pitchFamily="49" charset="0"/>
              </a:rPr>
              <a:t>usr:</a:t>
            </a:r>
            <a:r>
              <a:rPr lang="en-US" altLang="ru-RU" sz="1800" b="1" dirty="0" err="1" smtClean="0">
                <a:solidFill>
                  <a:srgbClr val="00CCFF"/>
                </a:solidFill>
                <a:latin typeface="Courier New" panose="02070309020205020404" pitchFamily="49" charset="0"/>
                <a:cs typeface="Courier New" panose="02070309020205020404" pitchFamily="49" charset="0"/>
              </a:rPr>
              <a:t>user</a:t>
            </a:r>
            <a:r>
              <a:rPr lang="en-US" altLang="ru-RU" sz="1800" b="1" dirty="0" smtClean="0">
                <a:solidFill>
                  <a:srgbClr val="00CCFF"/>
                </a:solidFill>
                <a:latin typeface="Courier New" panose="02070309020205020404" pitchFamily="49" charset="0"/>
                <a:cs typeface="Courier New" panose="02070309020205020404" pitchFamily="49" charset="0"/>
              </a:rPr>
              <a:t>. </a:t>
            </a:r>
            <a:endParaRPr lang="ru-RU" altLang="ru-RU" sz="1800" dirty="0">
              <a:latin typeface="Times New Roman" panose="02020603050405020304" pitchFamily="18" charset="0"/>
            </a:endParaRPr>
          </a:p>
          <a:p>
            <a:pPr>
              <a:spcBef>
                <a:spcPct val="0"/>
              </a:spcBef>
              <a:buClrTx/>
              <a:buSzTx/>
              <a:buFontTx/>
              <a:buNone/>
            </a:pPr>
            <a:endParaRPr lang="ru-RU" altLang="ru-RU" sz="1800" dirty="0">
              <a:latin typeface="Times New Roman" panose="02020603050405020304" pitchFamily="18" charset="0"/>
            </a:endParaRPr>
          </a:p>
          <a:p>
            <a:pPr>
              <a:spcBef>
                <a:spcPct val="0"/>
              </a:spcBef>
              <a:buClrTx/>
              <a:buSzTx/>
              <a:buFontTx/>
              <a:buNone/>
            </a:pPr>
            <a:r>
              <a:rPr lang="ru-RU" altLang="ru-RU" sz="1600" dirty="0">
                <a:latin typeface="Times New Roman" panose="02020603050405020304" pitchFamily="18" charset="0"/>
              </a:rPr>
              <a:t>В настоящее время существует множество языков для описания онтологий, визуальных сред разработки баз онтологий, языков запросов к онтологическим базам, например, </a:t>
            </a:r>
            <a:r>
              <a:rPr lang="en-US" altLang="ru-RU" sz="1600" dirty="0">
                <a:latin typeface="Times New Roman" panose="02020603050405020304" pitchFamily="18" charset="0"/>
              </a:rPr>
              <a:t>SPARQL [</a:t>
            </a:r>
            <a:r>
              <a:rPr lang="ru-RU" altLang="ru-RU" sz="1600" dirty="0">
                <a:latin typeface="Times New Roman" panose="02020603050405020304" pitchFamily="18" charset="0"/>
              </a:rPr>
              <a:t>3</a:t>
            </a:r>
            <a:r>
              <a:rPr lang="en-US" altLang="ru-RU" sz="1600" dirty="0">
                <a:latin typeface="Times New Roman" panose="02020603050405020304" pitchFamily="18" charset="0"/>
              </a:rPr>
              <a:t>,</a:t>
            </a:r>
            <a:r>
              <a:rPr lang="ru-RU" altLang="ru-RU" sz="1600" dirty="0">
                <a:latin typeface="Times New Roman" panose="02020603050405020304" pitchFamily="18" charset="0"/>
              </a:rPr>
              <a:t>4</a:t>
            </a:r>
            <a:r>
              <a:rPr lang="en-US" altLang="ru-RU" sz="1600" dirty="0">
                <a:latin typeface="Times New Roman" panose="02020603050405020304" pitchFamily="18" charset="0"/>
              </a:rPr>
              <a:t>]</a:t>
            </a:r>
            <a:r>
              <a:rPr lang="ru-RU" altLang="ru-RU" sz="1600" dirty="0">
                <a:latin typeface="Times New Roman" panose="02020603050405020304" pitchFamily="18" charset="0"/>
              </a:rPr>
              <a:t>. </a:t>
            </a:r>
            <a:r>
              <a:rPr lang="en-US" altLang="ru-RU" sz="1600" dirty="0">
                <a:latin typeface="Times New Roman" panose="02020603050405020304" pitchFamily="18" charset="0"/>
              </a:rPr>
              <a:t>Google</a:t>
            </a:r>
            <a:r>
              <a:rPr lang="ru-RU" altLang="ru-RU" sz="1600" dirty="0">
                <a:latin typeface="Times New Roman" panose="02020603050405020304" pitchFamily="18" charset="0"/>
              </a:rPr>
              <a:t> предлагает использовать </a:t>
            </a:r>
            <a:r>
              <a:rPr lang="en-US" altLang="ru-RU" sz="1600" dirty="0" err="1">
                <a:latin typeface="Times New Roman" panose="02020603050405020304" pitchFamily="18" charset="0"/>
              </a:rPr>
              <a:t>RDFa</a:t>
            </a:r>
            <a:r>
              <a:rPr lang="ru-RU" altLang="ru-RU" sz="1600" dirty="0">
                <a:latin typeface="Times New Roman" panose="02020603050405020304" pitchFamily="18" charset="0"/>
              </a:rPr>
              <a:t> </a:t>
            </a:r>
            <a:r>
              <a:rPr lang="en-US" altLang="ru-RU" sz="1600" dirty="0">
                <a:latin typeface="Times New Roman" panose="02020603050405020304" pitchFamily="18" charset="0"/>
              </a:rPr>
              <a:t>[</a:t>
            </a:r>
            <a:r>
              <a:rPr lang="ru-RU" altLang="ru-RU" sz="1600" dirty="0">
                <a:latin typeface="Times New Roman" panose="02020603050405020304" pitchFamily="18" charset="0"/>
              </a:rPr>
              <a:t>5</a:t>
            </a:r>
            <a:r>
              <a:rPr lang="en-US" altLang="ru-RU" sz="1600" dirty="0">
                <a:latin typeface="Times New Roman" panose="02020603050405020304" pitchFamily="18" charset="0"/>
              </a:rPr>
              <a:t>] </a:t>
            </a:r>
            <a:r>
              <a:rPr lang="ru-RU" altLang="ru-RU" sz="1600" dirty="0">
                <a:latin typeface="Times New Roman" panose="02020603050405020304" pitchFamily="18" charset="0"/>
              </a:rPr>
              <a:t>для вставки онтологических </a:t>
            </a:r>
            <a:r>
              <a:rPr lang="ru-RU" altLang="ru-RU" sz="1600" dirty="0" err="1">
                <a:latin typeface="Times New Roman" panose="02020603050405020304" pitchFamily="18" charset="0"/>
              </a:rPr>
              <a:t>микроданных</a:t>
            </a:r>
            <a:r>
              <a:rPr lang="ru-RU" altLang="ru-RU" sz="1600" dirty="0">
                <a:latin typeface="Times New Roman" panose="02020603050405020304" pitchFamily="18" charset="0"/>
              </a:rPr>
              <a:t> непосредственно в </a:t>
            </a:r>
            <a:r>
              <a:rPr lang="en-US" altLang="ru-RU" sz="1600" dirty="0">
                <a:latin typeface="Times New Roman" panose="02020603050405020304" pitchFamily="18" charset="0"/>
              </a:rPr>
              <a:t>HTML</a:t>
            </a:r>
            <a:r>
              <a:rPr lang="ru-RU" altLang="ru-RU" sz="1600" dirty="0">
                <a:latin typeface="Times New Roman" panose="02020603050405020304" pitchFamily="18" charset="0"/>
              </a:rPr>
              <a:t> разметку – см. пример далее.</a:t>
            </a:r>
          </a:p>
        </p:txBody>
      </p:sp>
      <p:sp>
        <p:nvSpPr>
          <p:cNvPr id="3" name="Прямоугольник 2"/>
          <p:cNvSpPr/>
          <p:nvPr/>
        </p:nvSpPr>
        <p:spPr>
          <a:xfrm>
            <a:off x="609600" y="357188"/>
            <a:ext cx="7315200" cy="674687"/>
          </a:xfrm>
          <a:prstGeom prst="rect">
            <a:avLst/>
          </a:prstGeom>
        </p:spPr>
        <p:txBody>
          <a:bodyPr>
            <a:spAutoFit/>
          </a:bodyPr>
          <a:lstStyle/>
          <a:p>
            <a:pPr defTabSz="457200" eaLnBrk="1" latinLnBrk="1" hangingPunct="1">
              <a:lnSpc>
                <a:spcPct val="90000"/>
              </a:lnSpc>
              <a:defRPr/>
            </a:pPr>
            <a:r>
              <a:rPr lang="ru-RU" sz="4200" dirty="0">
                <a:solidFill>
                  <a:schemeClr val="tx2"/>
                </a:solidFill>
                <a:latin typeface="+mj-lt"/>
                <a:ea typeface="+mj-ea"/>
                <a:cs typeface="+mj-cs"/>
              </a:rPr>
              <a:t>Реализация онтологий</a:t>
            </a:r>
          </a:p>
        </p:txBody>
      </p:sp>
      <p:graphicFrame>
        <p:nvGraphicFramePr>
          <p:cNvPr id="2" name="Таблица 1"/>
          <p:cNvGraphicFramePr>
            <a:graphicFrameLocks noGrp="1"/>
          </p:cNvGraphicFramePr>
          <p:nvPr>
            <p:extLst>
              <p:ext uri="{D42A27DB-BD31-4B8C-83A1-F6EECF244321}">
                <p14:modId xmlns:p14="http://schemas.microsoft.com/office/powerpoint/2010/main" val="2058423211"/>
              </p:ext>
            </p:extLst>
          </p:nvPr>
        </p:nvGraphicFramePr>
        <p:xfrm>
          <a:off x="1600200" y="2209800"/>
          <a:ext cx="2763838" cy="1243350"/>
        </p:xfrm>
        <a:graphic>
          <a:graphicData uri="http://schemas.openxmlformats.org/drawingml/2006/table">
            <a:tbl>
              <a:tblPr/>
              <a:tblGrid>
                <a:gridCol w="2763838"/>
              </a:tblGrid>
              <a:tr h="1243013">
                <a:tc>
                  <a:txBody>
                    <a:bodyPr/>
                    <a:lstStyle/>
                    <a:p>
                      <a:pPr>
                        <a:lnSpc>
                          <a:spcPct val="60000"/>
                        </a:lnSpc>
                      </a:pPr>
                      <a:r>
                        <a:rPr lang="en-US" sz="1800" b="1" kern="1200" dirty="0">
                          <a:solidFill>
                            <a:schemeClr val="tx1"/>
                          </a:solidFill>
                          <a:effectLst/>
                          <a:latin typeface="Courier New" panose="02070309020205020404" pitchFamily="49" charset="0"/>
                          <a:ea typeface="+mn-ea"/>
                          <a:cs typeface="Courier New" panose="02070309020205020404" pitchFamily="49" charset="0"/>
                        </a:rPr>
                        <a:t>namespace</a:t>
                      </a:r>
                      <a:r>
                        <a:rPr lang="en-US" sz="1800" b="1" dirty="0">
                          <a:solidFill>
                            <a:srgbClr val="00CCFF"/>
                          </a:solidFill>
                          <a:effectLst/>
                          <a:latin typeface="Courier New" panose="02070309020205020404" pitchFamily="49" charset="0"/>
                          <a:cs typeface="Courier New" panose="02070309020205020404" pitchFamily="49" charset="0"/>
                        </a:rPr>
                        <a:t> </a:t>
                      </a:r>
                      <a:r>
                        <a:rPr lang="en-US" sz="1800" b="1" dirty="0" err="1">
                          <a:effectLst/>
                          <a:latin typeface="Courier New" panose="02070309020205020404" pitchFamily="49" charset="0"/>
                          <a:cs typeface="Courier New" panose="02070309020205020404" pitchFamily="49" charset="0"/>
                        </a:rPr>
                        <a:t>usr</a:t>
                      </a:r>
                      <a:r>
                        <a:rPr lang="en-US" sz="1800" b="1" dirty="0">
                          <a:effectLst/>
                          <a:latin typeface="Courier New" panose="02070309020205020404" pitchFamily="49" charset="0"/>
                          <a:cs typeface="Courier New" panose="02070309020205020404" pitchFamily="49" charset="0"/>
                        </a:rPr>
                        <a:t> </a:t>
                      </a:r>
                      <a:endParaRPr lang="ru-RU" sz="1800" b="1" dirty="0" smtClean="0">
                        <a:effectLst/>
                        <a:latin typeface="Courier New" panose="02070309020205020404" pitchFamily="49" charset="0"/>
                        <a:cs typeface="Courier New" panose="02070309020205020404" pitchFamily="49" charset="0"/>
                      </a:endParaRPr>
                    </a:p>
                    <a:p>
                      <a:pPr>
                        <a:lnSpc>
                          <a:spcPct val="60000"/>
                        </a:lnSpc>
                      </a:pPr>
                      <a:r>
                        <a:rPr lang="en-US" sz="1800" b="1" dirty="0" smtClean="0">
                          <a:effectLst/>
                          <a:latin typeface="Courier New" panose="02070309020205020404" pitchFamily="49" charset="0"/>
                          <a:cs typeface="Courier New" panose="02070309020205020404" pitchFamily="49" charset="0"/>
                        </a:rPr>
                        <a:t>{ </a:t>
                      </a:r>
                      <a:endParaRPr lang="ru-RU" sz="1800" b="1" dirty="0" smtClean="0">
                        <a:effectLst/>
                        <a:latin typeface="Courier New" panose="02070309020205020404" pitchFamily="49" charset="0"/>
                        <a:cs typeface="Courier New" panose="02070309020205020404" pitchFamily="49" charset="0"/>
                      </a:endParaRPr>
                    </a:p>
                    <a:p>
                      <a:pPr>
                        <a:lnSpc>
                          <a:spcPct val="60000"/>
                        </a:lnSpc>
                      </a:pPr>
                      <a:r>
                        <a:rPr lang="ru-RU" sz="1800" b="1" dirty="0" smtClean="0">
                          <a:solidFill>
                            <a:srgbClr val="0000FF"/>
                          </a:solidFill>
                          <a:effectLst/>
                          <a:latin typeface="Courier New" panose="02070309020205020404" pitchFamily="49" charset="0"/>
                          <a:cs typeface="Courier New" panose="02070309020205020404" pitchFamily="49" charset="0"/>
                        </a:rPr>
                        <a:t>    </a:t>
                      </a:r>
                      <a:r>
                        <a:rPr lang="en-US" sz="1800" b="1" kern="1200" dirty="0" smtClean="0">
                          <a:solidFill>
                            <a:schemeClr val="tx1"/>
                          </a:solidFill>
                          <a:effectLst/>
                          <a:latin typeface="Courier New" panose="02070309020205020404" pitchFamily="49" charset="0"/>
                          <a:ea typeface="+mn-ea"/>
                          <a:cs typeface="Courier New" panose="02070309020205020404" pitchFamily="49" charset="0"/>
                        </a:rPr>
                        <a:t>class</a:t>
                      </a:r>
                      <a:r>
                        <a:rPr lang="en-US" sz="1800" b="1" dirty="0" smtClean="0">
                          <a:solidFill>
                            <a:srgbClr val="00CCFF"/>
                          </a:solidFill>
                          <a:effectLst/>
                          <a:latin typeface="Courier New" panose="02070309020205020404" pitchFamily="49" charset="0"/>
                          <a:cs typeface="Courier New" panose="02070309020205020404" pitchFamily="49" charset="0"/>
                        </a:rPr>
                        <a:t> </a:t>
                      </a:r>
                      <a:r>
                        <a:rPr lang="en-US" sz="1800" b="1" kern="1200" dirty="0">
                          <a:solidFill>
                            <a:srgbClr val="00CCFF"/>
                          </a:solidFill>
                          <a:effectLst/>
                          <a:latin typeface="Courier New" panose="02070309020205020404" pitchFamily="49" charset="0"/>
                          <a:ea typeface="+mn-ea"/>
                          <a:cs typeface="Courier New" panose="02070309020205020404" pitchFamily="49" charset="0"/>
                        </a:rPr>
                        <a:t>user</a:t>
                      </a:r>
                      <a:r>
                        <a:rPr lang="en-US" sz="1800" b="1" dirty="0">
                          <a:effectLst/>
                          <a:latin typeface="Courier New" panose="02070309020205020404" pitchFamily="49" charset="0"/>
                          <a:cs typeface="Courier New" panose="02070309020205020404" pitchFamily="49" charset="0"/>
                        </a:rPr>
                        <a:t> </a:t>
                      </a:r>
                      <a:endParaRPr lang="ru-RU" sz="1800" b="1" dirty="0" smtClean="0">
                        <a:effectLst/>
                        <a:latin typeface="Courier New" panose="02070309020205020404" pitchFamily="49" charset="0"/>
                        <a:cs typeface="Courier New" panose="02070309020205020404" pitchFamily="49" charset="0"/>
                      </a:endParaRPr>
                    </a:p>
                    <a:p>
                      <a:pPr>
                        <a:lnSpc>
                          <a:spcPct val="60000"/>
                        </a:lnSpc>
                      </a:pPr>
                      <a:r>
                        <a:rPr lang="ru-RU" sz="1800" b="1" dirty="0" smtClean="0">
                          <a:effectLst/>
                          <a:latin typeface="Courier New" panose="02070309020205020404" pitchFamily="49" charset="0"/>
                          <a:cs typeface="Courier New" panose="02070309020205020404" pitchFamily="49" charset="0"/>
                        </a:rPr>
                        <a:t>   </a:t>
                      </a:r>
                      <a:r>
                        <a:rPr lang="ru-RU" sz="1800" b="1" baseline="0" dirty="0" smtClean="0">
                          <a:effectLst/>
                          <a:latin typeface="Courier New" panose="02070309020205020404" pitchFamily="49" charset="0"/>
                          <a:cs typeface="Courier New" panose="02070309020205020404" pitchFamily="49" charset="0"/>
                        </a:rPr>
                        <a:t> </a:t>
                      </a:r>
                      <a:r>
                        <a:rPr lang="en-US" sz="1800" b="1" dirty="0" smtClean="0">
                          <a:effectLst/>
                          <a:latin typeface="Courier New" panose="02070309020205020404" pitchFamily="49" charset="0"/>
                          <a:cs typeface="Courier New" panose="02070309020205020404" pitchFamily="49" charset="0"/>
                        </a:rPr>
                        <a:t>{ </a:t>
                      </a:r>
                      <a:endParaRPr lang="ru-RU" sz="1800" b="1" dirty="0" smtClean="0">
                        <a:effectLst/>
                        <a:latin typeface="Courier New" panose="02070309020205020404" pitchFamily="49" charset="0"/>
                        <a:cs typeface="Courier New" panose="02070309020205020404" pitchFamily="49" charset="0"/>
                      </a:endParaRPr>
                    </a:p>
                    <a:p>
                      <a:pPr>
                        <a:lnSpc>
                          <a:spcPct val="60000"/>
                        </a:lnSpc>
                      </a:pPr>
                      <a:r>
                        <a:rPr lang="ru-RU" sz="1800" b="1" dirty="0" smtClean="0">
                          <a:solidFill>
                            <a:srgbClr val="0000FF"/>
                          </a:solidFill>
                          <a:effectLst/>
                          <a:latin typeface="Courier New" panose="02070309020205020404" pitchFamily="49" charset="0"/>
                          <a:cs typeface="Courier New" panose="02070309020205020404" pitchFamily="49" charset="0"/>
                        </a:rPr>
                        <a:t>       </a:t>
                      </a:r>
                      <a:r>
                        <a:rPr lang="en-US" sz="1800" b="1" dirty="0" smtClean="0">
                          <a:solidFill>
                            <a:srgbClr val="00CCFF"/>
                          </a:solidFill>
                          <a:effectLst/>
                          <a:latin typeface="Courier New" panose="02070309020205020404" pitchFamily="49" charset="0"/>
                          <a:cs typeface="Courier New" panose="02070309020205020404" pitchFamily="49" charset="0"/>
                        </a:rPr>
                        <a:t>int </a:t>
                      </a:r>
                      <a:r>
                        <a:rPr lang="en-US" sz="1800" b="1" dirty="0">
                          <a:solidFill>
                            <a:srgbClr val="92D050"/>
                          </a:solidFill>
                          <a:effectLst/>
                          <a:latin typeface="Courier New" panose="02070309020205020404" pitchFamily="49" charset="0"/>
                          <a:cs typeface="Courier New" panose="02070309020205020404" pitchFamily="49" charset="0"/>
                        </a:rPr>
                        <a:t>age</a:t>
                      </a:r>
                      <a:r>
                        <a:rPr lang="en-US" sz="1800" b="1" dirty="0">
                          <a:effectLst/>
                          <a:latin typeface="Courier New" panose="02070309020205020404" pitchFamily="49" charset="0"/>
                          <a:cs typeface="Courier New" panose="02070309020205020404" pitchFamily="49" charset="0"/>
                        </a:rPr>
                        <a:t>; </a:t>
                      </a:r>
                      <a:endParaRPr lang="ru-RU" sz="1800" b="1" dirty="0" smtClean="0">
                        <a:effectLst/>
                        <a:latin typeface="Courier New" panose="02070309020205020404" pitchFamily="49" charset="0"/>
                        <a:cs typeface="Courier New" panose="02070309020205020404" pitchFamily="49" charset="0"/>
                      </a:endParaRPr>
                    </a:p>
                    <a:p>
                      <a:pPr>
                        <a:lnSpc>
                          <a:spcPct val="60000"/>
                        </a:lnSpc>
                      </a:pPr>
                      <a:r>
                        <a:rPr lang="ru-RU" sz="1800" b="1" dirty="0" smtClean="0">
                          <a:effectLst/>
                          <a:latin typeface="Courier New" panose="02070309020205020404" pitchFamily="49" charset="0"/>
                          <a:cs typeface="Courier New" panose="02070309020205020404" pitchFamily="49" charset="0"/>
                        </a:rPr>
                        <a:t>     </a:t>
                      </a:r>
                      <a:r>
                        <a:rPr lang="en-US" sz="1800" b="1" dirty="0" smtClean="0">
                          <a:effectLst/>
                          <a:latin typeface="Courier New" panose="02070309020205020404" pitchFamily="49" charset="0"/>
                          <a:cs typeface="Courier New" panose="02070309020205020404" pitchFamily="49" charset="0"/>
                        </a:rPr>
                        <a:t>}; </a:t>
                      </a:r>
                      <a:endParaRPr lang="ru-RU" sz="1800" b="1" dirty="0" smtClean="0">
                        <a:effectLst/>
                        <a:latin typeface="Courier New" panose="02070309020205020404" pitchFamily="49" charset="0"/>
                        <a:cs typeface="Courier New" panose="02070309020205020404" pitchFamily="49" charset="0"/>
                      </a:endParaRPr>
                    </a:p>
                    <a:p>
                      <a:pPr>
                        <a:lnSpc>
                          <a:spcPct val="60000"/>
                        </a:lnSpc>
                      </a:pPr>
                      <a:r>
                        <a:rPr lang="en-US" sz="1800" b="1" dirty="0" smtClean="0">
                          <a:effectLst/>
                          <a:latin typeface="Courier New" panose="02070309020205020404" pitchFamily="49" charset="0"/>
                          <a:cs typeface="Courier New" panose="02070309020205020404" pitchFamily="49" charset="0"/>
                        </a:rPr>
                        <a:t>};</a:t>
                      </a:r>
                      <a:endParaRPr lang="en-US" sz="1800" b="1" dirty="0">
                        <a:effectLst/>
                        <a:latin typeface="Courier New" panose="02070309020205020404" pitchFamily="49" charset="0"/>
                        <a:cs typeface="Courier New" panose="02070309020205020404" pitchFamily="49" charset="0"/>
                      </a:endParaRPr>
                    </a:p>
                  </a:txBody>
                  <a:tcPr marL="91455" marR="91455" marT="45603" marB="45603" anchor="ctr">
                    <a:lnL>
                      <a:noFill/>
                    </a:lnL>
                    <a:lnR>
                      <a:noFill/>
                    </a:lnR>
                    <a:lnT>
                      <a:noFill/>
                    </a:lnT>
                    <a:lnB>
                      <a:noFill/>
                    </a:lnB>
                    <a:noFill/>
                  </a:tcPr>
                </a:tc>
              </a:tr>
            </a:tbl>
          </a:graphicData>
        </a:graphic>
      </p:graphicFrame>
      <p:sp>
        <p:nvSpPr>
          <p:cNvPr id="4" name="Прямоугольная выноска 3"/>
          <p:cNvSpPr/>
          <p:nvPr/>
        </p:nvSpPr>
        <p:spPr>
          <a:xfrm>
            <a:off x="1447800" y="4191000"/>
            <a:ext cx="6019800" cy="304800"/>
          </a:xfrm>
          <a:prstGeom prst="wedgeRectCallout">
            <a:avLst>
              <a:gd name="adj1" fmla="val -53120"/>
              <a:gd name="adj2" fmla="val 50635"/>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accent2">
                    <a:lumMod val="75000"/>
                  </a:schemeClr>
                </a:solidFill>
              </a:rPr>
              <a:t>Префикс </a:t>
            </a:r>
            <a:r>
              <a:rPr lang="en-US" sz="1600" b="1" dirty="0" err="1">
                <a:solidFill>
                  <a:schemeClr val="accent2">
                    <a:lumMod val="75000"/>
                  </a:schemeClr>
                </a:solidFill>
                <a:latin typeface="Courier New" panose="02070309020205020404" pitchFamily="49" charset="0"/>
                <a:cs typeface="Courier New" panose="02070309020205020404" pitchFamily="49" charset="0"/>
              </a:rPr>
              <a:t>usr</a:t>
            </a:r>
            <a:r>
              <a:rPr lang="ru-RU" sz="1600" b="1" dirty="0">
                <a:solidFill>
                  <a:schemeClr val="accent2">
                    <a:lumMod val="75000"/>
                  </a:schemeClr>
                </a:solidFill>
                <a:latin typeface="Courier New" panose="02070309020205020404" pitchFamily="49" charset="0"/>
                <a:cs typeface="Courier New" panose="02070309020205020404" pitchFamily="49" charset="0"/>
              </a:rPr>
              <a:t> </a:t>
            </a:r>
            <a:r>
              <a:rPr lang="ru-RU" sz="1400" dirty="0">
                <a:solidFill>
                  <a:schemeClr val="accent2">
                    <a:lumMod val="75000"/>
                  </a:schemeClr>
                </a:solidFill>
              </a:rPr>
              <a:t>указывает пространство объявления понятия </a:t>
            </a:r>
            <a:r>
              <a:rPr lang="en-US" sz="1600" b="1" dirty="0">
                <a:solidFill>
                  <a:schemeClr val="accent2">
                    <a:lumMod val="75000"/>
                  </a:schemeClr>
                </a:solidFill>
                <a:latin typeface="Courier New" panose="02070309020205020404" pitchFamily="49" charset="0"/>
                <a:cs typeface="Courier New" panose="02070309020205020404" pitchFamily="49" charset="0"/>
              </a:rPr>
              <a:t>age</a:t>
            </a:r>
            <a:endParaRPr lang="ru-RU" sz="1400" dirty="0">
              <a:solidFill>
                <a:schemeClr val="accent2">
                  <a:lumMod val="75000"/>
                </a:schemeClr>
              </a:solidFill>
            </a:endParaRPr>
          </a:p>
        </p:txBody>
      </p:sp>
      <p:sp>
        <p:nvSpPr>
          <p:cNvPr id="6" name="Прямоугольная выноска 5"/>
          <p:cNvSpPr/>
          <p:nvPr/>
        </p:nvSpPr>
        <p:spPr>
          <a:xfrm>
            <a:off x="4953000" y="4724400"/>
            <a:ext cx="3387725" cy="304800"/>
          </a:xfrm>
          <a:prstGeom prst="wedgeRectCallout">
            <a:avLst>
              <a:gd name="adj1" fmla="val -53389"/>
              <a:gd name="adj2" fmla="val 1970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accent2">
                    <a:lumMod val="75000"/>
                  </a:schemeClr>
                </a:solidFill>
              </a:rPr>
              <a:t>Определение свойств понятия </a:t>
            </a:r>
            <a:r>
              <a:rPr lang="en-US" sz="1600" b="1" dirty="0">
                <a:solidFill>
                  <a:schemeClr val="accent2">
                    <a:lumMod val="75000"/>
                  </a:schemeClr>
                </a:solidFill>
                <a:latin typeface="Courier New" panose="02070309020205020404" pitchFamily="49" charset="0"/>
                <a:cs typeface="Courier New" panose="02070309020205020404" pitchFamily="49" charset="0"/>
              </a:rPr>
              <a:t>age</a:t>
            </a:r>
            <a:endParaRPr lang="ru-RU" sz="1400" dirty="0">
              <a:solidFill>
                <a:schemeClr val="accent2">
                  <a:lumMod val="75000"/>
                </a:schemeClr>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21"/>
          <p:cNvSpPr txBox="1">
            <a:spLocks noChangeArrowheads="1"/>
          </p:cNvSpPr>
          <p:nvPr/>
        </p:nvSpPr>
        <p:spPr bwMode="auto">
          <a:xfrm>
            <a:off x="533400" y="1327150"/>
            <a:ext cx="8153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 typeface="Wingdings 3" panose="05040102010807070707" pitchFamily="18" charset="2"/>
              <a:buNone/>
            </a:pPr>
            <a:r>
              <a:rPr lang="en-US" altLang="ru-RU" sz="1800" dirty="0" err="1">
                <a:latin typeface="Times New Roman" panose="02020603050405020304" pitchFamily="18" charset="0"/>
              </a:rPr>
              <a:t>Микроданные</a:t>
            </a:r>
            <a:r>
              <a:rPr lang="en-US" altLang="ru-RU" sz="1800" dirty="0">
                <a:latin typeface="Times New Roman" panose="02020603050405020304" pitchFamily="18" charset="0"/>
              </a:rPr>
              <a:t> </a:t>
            </a:r>
            <a:r>
              <a:rPr lang="ru-RU" altLang="ru-RU" sz="1800" dirty="0">
                <a:latin typeface="Times New Roman" panose="02020603050405020304" pitchFamily="18" charset="0"/>
              </a:rPr>
              <a:t>помогают </a:t>
            </a:r>
            <a:r>
              <a:rPr lang="en-US" altLang="ru-RU" sz="1800" dirty="0">
                <a:latin typeface="Times New Roman" panose="02020603050405020304" pitchFamily="18" charset="0"/>
              </a:rPr>
              <a:t>Google</a:t>
            </a:r>
            <a:r>
              <a:rPr lang="ru-RU" altLang="ru-RU" sz="1800" dirty="0">
                <a:latin typeface="Times New Roman" panose="02020603050405020304" pitchFamily="18" charset="0"/>
              </a:rPr>
              <a:t> правильно распознавать семантику документа. Они обычно добавляются в </a:t>
            </a:r>
            <a:r>
              <a:rPr lang="en-US" altLang="ru-RU" sz="1800" dirty="0">
                <a:latin typeface="Times New Roman" panose="02020603050405020304" pitchFamily="18" charset="0"/>
              </a:rPr>
              <a:t>HTML</a:t>
            </a:r>
            <a:r>
              <a:rPr lang="ru-RU" altLang="ru-RU" sz="1800" dirty="0">
                <a:latin typeface="Times New Roman" panose="02020603050405020304" pitchFamily="18" charset="0"/>
              </a:rPr>
              <a:t>-теги </a:t>
            </a:r>
            <a:r>
              <a:rPr lang="ru-RU" altLang="ru-RU" sz="1800" b="1" dirty="0">
                <a:solidFill>
                  <a:srgbClr val="CCFFFF"/>
                </a:solidFill>
                <a:latin typeface="Courier New" panose="02070309020205020404" pitchFamily="49" charset="0"/>
                <a:cs typeface="Courier New" panose="02070309020205020404" pitchFamily="49" charset="0"/>
              </a:rPr>
              <a:t>&lt;</a:t>
            </a:r>
            <a:r>
              <a:rPr lang="ru-RU" altLang="ru-RU" sz="1800" b="1" dirty="0" err="1">
                <a:solidFill>
                  <a:srgbClr val="CCFFFF"/>
                </a:solidFill>
                <a:latin typeface="Courier New" panose="02070309020205020404" pitchFamily="49" charset="0"/>
                <a:cs typeface="Courier New" panose="02070309020205020404" pitchFamily="49" charset="0"/>
              </a:rPr>
              <a:t>div</a:t>
            </a:r>
            <a:r>
              <a:rPr lang="ru-RU" altLang="ru-RU" sz="1800" b="1" dirty="0">
                <a:solidFill>
                  <a:srgbClr val="CCFFFF"/>
                </a:solidFill>
                <a:latin typeface="Courier New" panose="02070309020205020404" pitchFamily="49" charset="0"/>
                <a:cs typeface="Courier New" panose="02070309020205020404" pitchFamily="49" charset="0"/>
              </a:rPr>
              <a:t>&gt;</a:t>
            </a:r>
            <a:r>
              <a:rPr lang="ru-RU" altLang="ru-RU" sz="1800" dirty="0">
                <a:latin typeface="Times New Roman" panose="02020603050405020304" pitchFamily="18" charset="0"/>
              </a:rPr>
              <a:t> и </a:t>
            </a:r>
            <a:r>
              <a:rPr lang="en-US" altLang="ru-RU" sz="1800" b="1" dirty="0">
                <a:solidFill>
                  <a:srgbClr val="CCFFFF"/>
                </a:solidFill>
                <a:latin typeface="Courier New" panose="02070309020205020404" pitchFamily="49" charset="0"/>
                <a:cs typeface="Courier New" panose="02070309020205020404" pitchFamily="49" charset="0"/>
              </a:rPr>
              <a:t>&lt;span&gt;</a:t>
            </a:r>
            <a:r>
              <a:rPr lang="ru-RU" altLang="ru-RU" sz="1800" dirty="0">
                <a:latin typeface="Times New Roman" panose="02020603050405020304" pitchFamily="18" charset="0"/>
              </a:rPr>
              <a:t>. Например:</a:t>
            </a:r>
            <a:r>
              <a:rPr lang="en-US" altLang="ru-RU" sz="1800" dirty="0">
                <a:latin typeface="Times New Roman" panose="02020603050405020304" pitchFamily="18" charset="0"/>
              </a:rPr>
              <a:t> </a:t>
            </a:r>
          </a:p>
        </p:txBody>
      </p:sp>
      <p:sp>
        <p:nvSpPr>
          <p:cNvPr id="3" name="Прямоугольник 2"/>
          <p:cNvSpPr/>
          <p:nvPr/>
        </p:nvSpPr>
        <p:spPr>
          <a:xfrm>
            <a:off x="609600" y="457200"/>
            <a:ext cx="7315200" cy="738188"/>
          </a:xfrm>
          <a:prstGeom prst="rect">
            <a:avLst/>
          </a:prstGeom>
        </p:spPr>
        <p:txBody>
          <a:bodyPr>
            <a:spAutoFit/>
          </a:bodyPr>
          <a:lstStyle/>
          <a:p>
            <a:pPr latinLnBrk="1">
              <a:defRPr/>
            </a:pPr>
            <a:r>
              <a:rPr lang="ru-RU" sz="4200" dirty="0" err="1">
                <a:solidFill>
                  <a:schemeClr val="tx2"/>
                </a:solidFill>
                <a:latin typeface="+mj-lt"/>
                <a:ea typeface="+mj-ea"/>
                <a:cs typeface="+mj-cs"/>
              </a:rPr>
              <a:t>Микроданные</a:t>
            </a:r>
            <a:r>
              <a:rPr lang="ru-RU" sz="4200" dirty="0">
                <a:solidFill>
                  <a:schemeClr val="tx2"/>
                </a:solidFill>
                <a:latin typeface="+mj-lt"/>
                <a:ea typeface="+mj-ea"/>
                <a:cs typeface="+mj-cs"/>
              </a:rPr>
              <a:t> от </a:t>
            </a:r>
            <a:r>
              <a:rPr lang="en-US" sz="4200" dirty="0">
                <a:solidFill>
                  <a:schemeClr val="tx2"/>
                </a:solidFill>
                <a:latin typeface="+mj-lt"/>
                <a:ea typeface="+mj-ea"/>
                <a:cs typeface="+mj-cs"/>
              </a:rPr>
              <a:t>Google</a:t>
            </a:r>
            <a:endParaRPr lang="ru-RU" sz="4200" dirty="0">
              <a:solidFill>
                <a:schemeClr val="tx2"/>
              </a:solidFill>
              <a:latin typeface="+mj-lt"/>
              <a:ea typeface="+mj-ea"/>
              <a:cs typeface="+mj-cs"/>
            </a:endParaRPr>
          </a:p>
        </p:txBody>
      </p:sp>
      <p:sp>
        <p:nvSpPr>
          <p:cNvPr id="11" name="Rectangle 8"/>
          <p:cNvSpPr>
            <a:spLocks noChangeArrowheads="1"/>
          </p:cNvSpPr>
          <p:nvPr/>
        </p:nvSpPr>
        <p:spPr bwMode="auto">
          <a:xfrm>
            <a:off x="381000" y="2259013"/>
            <a:ext cx="8534400" cy="446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defRPr/>
            </a:pPr>
            <a:r>
              <a:rPr lang="en-US" b="1" dirty="0">
                <a:solidFill>
                  <a:srgbClr val="CCFFFF"/>
                </a:solidFill>
                <a:latin typeface="Courier New" panose="02070309020205020404" pitchFamily="49" charset="0"/>
                <a:cs typeface="Courier New" panose="02070309020205020404" pitchFamily="49" charset="0"/>
              </a:rPr>
              <a:t>&lt;div </a:t>
            </a:r>
            <a:r>
              <a:rPr lang="en-US" b="1" dirty="0" err="1">
                <a:solidFill>
                  <a:srgbClr val="CCFFFF"/>
                </a:solidFill>
                <a:latin typeface="Courier New" panose="02070309020205020404" pitchFamily="49" charset="0"/>
                <a:cs typeface="Courier New" panose="02070309020205020404" pitchFamily="49" charset="0"/>
              </a:rPr>
              <a:t>itemscope</a:t>
            </a:r>
            <a:r>
              <a:rPr lang="en-US" b="1" dirty="0">
                <a:solidFill>
                  <a:srgbClr val="CCFFFF"/>
                </a:solidFill>
                <a:latin typeface="Courier New" panose="02070309020205020404" pitchFamily="49" charset="0"/>
                <a:cs typeface="Courier New" panose="02070309020205020404" pitchFamily="49" charset="0"/>
              </a:rPr>
              <a:t> </a:t>
            </a:r>
            <a:r>
              <a:rPr lang="en-US" b="1" dirty="0" err="1">
                <a:solidFill>
                  <a:srgbClr val="CCFFFF"/>
                </a:solidFill>
                <a:latin typeface="Courier New" panose="02070309020205020404" pitchFamily="49" charset="0"/>
                <a:cs typeface="Courier New" panose="02070309020205020404" pitchFamily="49" charset="0"/>
              </a:rPr>
              <a:t>itemtype</a:t>
            </a:r>
            <a:r>
              <a:rPr lang="en-US" b="1" dirty="0">
                <a:solidFill>
                  <a:srgbClr val="CCFFFF"/>
                </a:solidFill>
                <a:latin typeface="Courier New" panose="02070309020205020404" pitchFamily="49" charset="0"/>
                <a:cs typeface="Courier New" panose="02070309020205020404" pitchFamily="49" charset="0"/>
              </a:rPr>
              <a:t>="</a:t>
            </a:r>
            <a:r>
              <a:rPr lang="en-US" b="1" dirty="0">
                <a:solidFill>
                  <a:srgbClr val="CCFFFF"/>
                </a:solidFill>
                <a:latin typeface="Courier New" panose="02070309020205020404" pitchFamily="49" charset="0"/>
                <a:cs typeface="Courier New" panose="02070309020205020404" pitchFamily="49" charset="0"/>
                <a:hlinkClick r:id="rId3"/>
              </a:rPr>
              <a:t>http</a:t>
            </a:r>
            <a:r>
              <a:rPr lang="en-US" b="1" dirty="0" smtClean="0">
                <a:solidFill>
                  <a:srgbClr val="CCFFFF"/>
                </a:solidFill>
                <a:latin typeface="Courier New" panose="02070309020205020404" pitchFamily="49" charset="0"/>
                <a:cs typeface="Courier New" panose="02070309020205020404" pitchFamily="49" charset="0"/>
                <a:hlinkClick r:id="rId3"/>
              </a:rPr>
              <a:t>://</a:t>
            </a:r>
            <a:r>
              <a:rPr lang="en-US" b="1" dirty="0">
                <a:solidFill>
                  <a:srgbClr val="CCFFFF"/>
                </a:solidFill>
                <a:latin typeface="Courier New" panose="02070309020205020404" pitchFamily="49" charset="0"/>
                <a:cs typeface="Courier New" panose="02070309020205020404" pitchFamily="49" charset="0"/>
                <a:hlinkClick r:id="rId3"/>
              </a:rPr>
              <a:t>schema.org/</a:t>
            </a:r>
            <a:r>
              <a:rPr lang="en-US" b="1" dirty="0">
                <a:solidFill>
                  <a:srgbClr val="FF0000"/>
                </a:solidFill>
                <a:latin typeface="Courier New" panose="02070309020205020404" pitchFamily="49" charset="0"/>
                <a:cs typeface="Courier New" panose="02070309020205020404" pitchFamily="49" charset="0"/>
                <a:hlinkClick r:id="rId3"/>
              </a:rPr>
              <a:t>Person</a:t>
            </a:r>
            <a:r>
              <a:rPr lang="en-US" b="1" dirty="0">
                <a:solidFill>
                  <a:srgbClr val="CCFFFF"/>
                </a:solidFill>
                <a:latin typeface="Courier New" panose="02070309020205020404" pitchFamily="49" charset="0"/>
                <a:cs typeface="Courier New" panose="02070309020205020404" pitchFamily="49" charset="0"/>
              </a:rPr>
              <a:t>"</a:t>
            </a:r>
            <a:r>
              <a:rPr lang="en-US" b="1" dirty="0" smtClean="0">
                <a:solidFill>
                  <a:srgbClr val="CCFFFF"/>
                </a:solidFill>
                <a:latin typeface="Courier New" panose="02070309020205020404" pitchFamily="49" charset="0"/>
                <a:cs typeface="Courier New" panose="02070309020205020404" pitchFamily="49" charset="0"/>
              </a:rPr>
              <a:t>&gt; </a:t>
            </a:r>
            <a:endParaRPr lang="ru-RU" b="1" dirty="0">
              <a:solidFill>
                <a:srgbClr val="CCFFFF"/>
              </a:solidFill>
              <a:latin typeface="Courier New" panose="02070309020205020404" pitchFamily="49" charset="0"/>
              <a:cs typeface="Courier New" panose="02070309020205020404" pitchFamily="49" charset="0"/>
            </a:endParaRPr>
          </a:p>
          <a:p>
            <a:pPr>
              <a:defRPr/>
            </a:pPr>
            <a:r>
              <a:rPr lang="en-US" b="1" dirty="0">
                <a:solidFill>
                  <a:srgbClr val="CCFFFF"/>
                </a:solidFill>
                <a:latin typeface="Courier New" panose="02070309020205020404" pitchFamily="49" charset="0"/>
                <a:cs typeface="Courier New" panose="02070309020205020404" pitchFamily="49" charset="0"/>
              </a:rPr>
              <a:t>  </a:t>
            </a:r>
            <a:r>
              <a:rPr lang="ru-RU" sz="2000" dirty="0"/>
              <a:t>Меня зовут</a:t>
            </a:r>
            <a:r>
              <a:rPr lang="en-US" sz="2000" dirty="0"/>
              <a:t> </a:t>
            </a:r>
            <a:r>
              <a:rPr lang="ru-RU" dirty="0"/>
              <a:t>Сергей </a:t>
            </a:r>
            <a:r>
              <a:rPr lang="en-US" b="1" dirty="0">
                <a:solidFill>
                  <a:srgbClr val="CCFFFF"/>
                </a:solidFill>
                <a:latin typeface="Courier New" panose="02070309020205020404" pitchFamily="49" charset="0"/>
                <a:cs typeface="Courier New" panose="02070309020205020404" pitchFamily="49" charset="0"/>
              </a:rPr>
              <a:t>&lt;span </a:t>
            </a:r>
            <a:r>
              <a:rPr lang="en-US" b="1" dirty="0" err="1">
                <a:solidFill>
                  <a:srgbClr val="00B0F0"/>
                </a:solidFill>
                <a:latin typeface="Courier New" panose="02070309020205020404" pitchFamily="49" charset="0"/>
                <a:cs typeface="Courier New" panose="02070309020205020404" pitchFamily="49" charset="0"/>
              </a:rPr>
              <a:t>itemprop</a:t>
            </a:r>
            <a:r>
              <a:rPr lang="en-US" b="1" dirty="0">
                <a:solidFill>
                  <a:srgbClr val="00B0F0"/>
                </a:solidFill>
                <a:latin typeface="Courier New" panose="02070309020205020404" pitchFamily="49" charset="0"/>
                <a:cs typeface="Courier New" panose="02070309020205020404" pitchFamily="49" charset="0"/>
              </a:rPr>
              <a:t>="name"</a:t>
            </a:r>
            <a:r>
              <a:rPr lang="en-US" b="1" dirty="0">
                <a:solidFill>
                  <a:srgbClr val="CCFFFF"/>
                </a:solidFill>
                <a:latin typeface="Courier New" panose="02070309020205020404" pitchFamily="49" charset="0"/>
                <a:cs typeface="Courier New" panose="02070309020205020404" pitchFamily="49" charset="0"/>
              </a:rPr>
              <a:t>&gt;</a:t>
            </a:r>
            <a:r>
              <a:rPr lang="ru-RU" sz="2000" dirty="0"/>
              <a:t>Рыжий</a:t>
            </a:r>
            <a:r>
              <a:rPr lang="en-US" b="1" dirty="0">
                <a:solidFill>
                  <a:srgbClr val="CCFFFF"/>
                </a:solidFill>
                <a:latin typeface="Courier New" panose="02070309020205020404" pitchFamily="49" charset="0"/>
                <a:cs typeface="Courier New" panose="02070309020205020404" pitchFamily="49" charset="0"/>
              </a:rPr>
              <a:t>&lt;/span&gt;</a:t>
            </a:r>
            <a:r>
              <a:rPr lang="en-US" sz="2000" dirty="0"/>
              <a:t>, </a:t>
            </a:r>
            <a:endParaRPr lang="ru-RU" sz="2000" dirty="0"/>
          </a:p>
          <a:p>
            <a:pPr>
              <a:defRPr/>
            </a:pPr>
            <a:r>
              <a:rPr lang="en-US" sz="1200" dirty="0"/>
              <a:t>   </a:t>
            </a:r>
            <a:endParaRPr lang="ru-RU" sz="1200" dirty="0"/>
          </a:p>
          <a:p>
            <a:pPr>
              <a:defRPr/>
            </a:pPr>
            <a:r>
              <a:rPr lang="en-US" sz="2000" dirty="0"/>
              <a:t>  </a:t>
            </a:r>
            <a:r>
              <a:rPr lang="ru-RU" sz="2000" dirty="0"/>
              <a:t>  но друзья зовут меня</a:t>
            </a:r>
            <a:r>
              <a:rPr lang="en-US" sz="2000" dirty="0"/>
              <a:t> </a:t>
            </a:r>
            <a:r>
              <a:rPr lang="en-US" b="1" dirty="0">
                <a:solidFill>
                  <a:srgbClr val="CCFFFF"/>
                </a:solidFill>
                <a:latin typeface="Courier New" panose="02070309020205020404" pitchFamily="49" charset="0"/>
                <a:cs typeface="Courier New" panose="02070309020205020404" pitchFamily="49" charset="0"/>
              </a:rPr>
              <a:t>&lt;span </a:t>
            </a:r>
            <a:r>
              <a:rPr lang="en-US" b="1" dirty="0" err="1">
                <a:solidFill>
                  <a:srgbClr val="00B0F0"/>
                </a:solidFill>
                <a:latin typeface="Courier New" panose="02070309020205020404" pitchFamily="49" charset="0"/>
                <a:cs typeface="Courier New" panose="02070309020205020404" pitchFamily="49" charset="0"/>
              </a:rPr>
              <a:t>itemprop</a:t>
            </a:r>
            <a:r>
              <a:rPr lang="en-US" b="1" dirty="0">
                <a:solidFill>
                  <a:srgbClr val="00B0F0"/>
                </a:solidFill>
                <a:latin typeface="Courier New" panose="02070309020205020404" pitchFamily="49" charset="0"/>
                <a:cs typeface="Courier New" panose="02070309020205020404" pitchFamily="49" charset="0"/>
              </a:rPr>
              <a:t>="nickname"</a:t>
            </a:r>
            <a:r>
              <a:rPr lang="en-US" b="1" dirty="0">
                <a:solidFill>
                  <a:srgbClr val="CCFFFF"/>
                </a:solidFill>
                <a:latin typeface="Courier New" panose="02070309020205020404" pitchFamily="49" charset="0"/>
                <a:cs typeface="Courier New" panose="02070309020205020404" pitchFamily="49" charset="0"/>
              </a:rPr>
              <a:t>&gt;</a:t>
            </a:r>
            <a:r>
              <a:rPr lang="ru-RU" sz="2000" dirty="0"/>
              <a:t>Серый</a:t>
            </a:r>
            <a:r>
              <a:rPr lang="en-US" b="1" dirty="0">
                <a:solidFill>
                  <a:srgbClr val="CCFFFF"/>
                </a:solidFill>
                <a:latin typeface="Courier New" panose="02070309020205020404" pitchFamily="49" charset="0"/>
                <a:cs typeface="Courier New" panose="02070309020205020404" pitchFamily="49" charset="0"/>
              </a:rPr>
              <a:t>&lt;/span&gt;. </a:t>
            </a:r>
            <a:endParaRPr lang="ru-RU" b="1" dirty="0">
              <a:solidFill>
                <a:srgbClr val="CCFFFF"/>
              </a:solidFill>
              <a:latin typeface="Courier New" panose="02070309020205020404" pitchFamily="49" charset="0"/>
              <a:cs typeface="Courier New" panose="02070309020205020404" pitchFamily="49" charset="0"/>
            </a:endParaRPr>
          </a:p>
          <a:p>
            <a:pPr marL="628650" indent="-628650">
              <a:defRPr/>
            </a:pPr>
            <a:r>
              <a:rPr lang="en-US" b="1" dirty="0">
                <a:solidFill>
                  <a:srgbClr val="CCFFFF"/>
                </a:solidFill>
                <a:latin typeface="Courier New" panose="02070309020205020404" pitchFamily="49" charset="0"/>
                <a:cs typeface="Courier New" panose="02070309020205020404" pitchFamily="49" charset="0"/>
              </a:rPr>
              <a:t>  </a:t>
            </a:r>
            <a:r>
              <a:rPr lang="ru-RU" sz="1200" b="1" dirty="0">
                <a:solidFill>
                  <a:srgbClr val="CCFFFF"/>
                </a:solidFill>
                <a:latin typeface="Courier New" panose="02070309020205020404" pitchFamily="49" charset="0"/>
                <a:cs typeface="Courier New" panose="02070309020205020404" pitchFamily="49" charset="0"/>
              </a:rPr>
              <a:t>  </a:t>
            </a:r>
          </a:p>
          <a:p>
            <a:pPr>
              <a:defRPr/>
            </a:pPr>
            <a:r>
              <a:rPr lang="ru-RU" b="1" dirty="0">
                <a:solidFill>
                  <a:srgbClr val="CCFFFF"/>
                </a:solidFill>
                <a:latin typeface="Courier New" panose="02070309020205020404" pitchFamily="49" charset="0"/>
                <a:cs typeface="Courier New" panose="02070309020205020404" pitchFamily="49" charset="0"/>
              </a:rPr>
              <a:t>  </a:t>
            </a:r>
            <a:r>
              <a:rPr lang="ru-RU" dirty="0"/>
              <a:t>Я живу в Донецке, и </a:t>
            </a:r>
            <a:r>
              <a:rPr lang="ru-RU" dirty="0" smtClean="0"/>
              <a:t>работаю</a:t>
            </a:r>
            <a:r>
              <a:rPr lang="en-US" b="1" dirty="0" smtClean="0">
                <a:solidFill>
                  <a:srgbClr val="CCFFFF"/>
                </a:solidFill>
                <a:latin typeface="Courier New" panose="02070309020205020404" pitchFamily="49" charset="0"/>
                <a:cs typeface="Courier New" panose="02070309020205020404" pitchFamily="49" charset="0"/>
              </a:rPr>
              <a:t>&lt;span</a:t>
            </a:r>
            <a:r>
              <a:rPr lang="ru-RU" b="1" dirty="0" smtClean="0">
                <a:solidFill>
                  <a:srgbClr val="CCFFFF"/>
                </a:solidFill>
                <a:latin typeface="Courier New" panose="02070309020205020404" pitchFamily="49" charset="0"/>
                <a:cs typeface="Courier New" panose="02070309020205020404" pitchFamily="49" charset="0"/>
              </a:rPr>
              <a:t> </a:t>
            </a:r>
            <a:r>
              <a:rPr lang="en-US" b="1" dirty="0" err="1">
                <a:solidFill>
                  <a:srgbClr val="00B0F0"/>
                </a:solidFill>
                <a:latin typeface="Courier New" panose="02070309020205020404" pitchFamily="49" charset="0"/>
                <a:cs typeface="Courier New" panose="02070309020205020404" pitchFamily="49" charset="0"/>
              </a:rPr>
              <a:t>itemprop</a:t>
            </a:r>
            <a:r>
              <a:rPr lang="en-US" b="1" dirty="0">
                <a:solidFill>
                  <a:srgbClr val="00B0F0"/>
                </a:solidFill>
                <a:latin typeface="Courier New" panose="02070309020205020404" pitchFamily="49" charset="0"/>
                <a:cs typeface="Courier New" panose="02070309020205020404" pitchFamily="49" charset="0"/>
              </a:rPr>
              <a:t>="title"</a:t>
            </a:r>
            <a:r>
              <a:rPr lang="en-US" b="1" dirty="0">
                <a:solidFill>
                  <a:srgbClr val="CCFFFF"/>
                </a:solidFill>
                <a:latin typeface="Courier New" panose="02070309020205020404" pitchFamily="49" charset="0"/>
                <a:cs typeface="Courier New" panose="02070309020205020404" pitchFamily="49" charset="0"/>
              </a:rPr>
              <a:t>&gt;</a:t>
            </a:r>
            <a:r>
              <a:rPr lang="ru-RU" sz="2000" dirty="0"/>
              <a:t>дизайнером</a:t>
            </a:r>
            <a:r>
              <a:rPr lang="en-US" b="1" dirty="0">
                <a:solidFill>
                  <a:srgbClr val="CCFFFF"/>
                </a:solidFill>
                <a:latin typeface="Courier New" panose="02070309020205020404" pitchFamily="49" charset="0"/>
                <a:cs typeface="Courier New" panose="02070309020205020404" pitchFamily="49" charset="0"/>
              </a:rPr>
              <a:t>&lt;/span&gt;</a:t>
            </a:r>
            <a:endParaRPr lang="ru-RU" b="1" dirty="0">
              <a:solidFill>
                <a:srgbClr val="CCFFFF"/>
              </a:solidFill>
              <a:latin typeface="Courier New" panose="02070309020205020404" pitchFamily="49" charset="0"/>
              <a:cs typeface="Courier New" panose="02070309020205020404" pitchFamily="49" charset="0"/>
            </a:endParaRPr>
          </a:p>
          <a:p>
            <a:pPr>
              <a:defRPr/>
            </a:pPr>
            <a:r>
              <a:rPr lang="en-US" b="1" dirty="0">
                <a:solidFill>
                  <a:srgbClr val="CCFFFF"/>
                </a:solidFill>
                <a:latin typeface="Courier New" panose="02070309020205020404" pitchFamily="49" charset="0"/>
                <a:cs typeface="Courier New" panose="02070309020205020404" pitchFamily="49" charset="0"/>
              </a:rPr>
              <a:t>  </a:t>
            </a:r>
            <a:r>
              <a:rPr lang="ru-RU" sz="2000" dirty="0"/>
              <a:t>в</a:t>
            </a:r>
            <a:r>
              <a:rPr lang="en-US" dirty="0"/>
              <a:t> </a:t>
            </a:r>
            <a:r>
              <a:rPr lang="en-US" b="1" dirty="0">
                <a:solidFill>
                  <a:srgbClr val="CCFFFF"/>
                </a:solidFill>
                <a:latin typeface="Courier New" panose="02070309020205020404" pitchFamily="49" charset="0"/>
                <a:cs typeface="Courier New" panose="02070309020205020404" pitchFamily="49" charset="0"/>
              </a:rPr>
              <a:t>&lt;span </a:t>
            </a:r>
            <a:r>
              <a:rPr lang="en-US" b="1" dirty="0" err="1">
                <a:solidFill>
                  <a:srgbClr val="00B0F0"/>
                </a:solidFill>
                <a:latin typeface="Courier New" panose="02070309020205020404" pitchFamily="49" charset="0"/>
                <a:cs typeface="Courier New" panose="02070309020205020404" pitchFamily="49" charset="0"/>
              </a:rPr>
              <a:t>itemprop</a:t>
            </a:r>
            <a:r>
              <a:rPr lang="en-US" b="1" dirty="0">
                <a:solidFill>
                  <a:srgbClr val="00B0F0"/>
                </a:solidFill>
                <a:latin typeface="Courier New" panose="02070309020205020404" pitchFamily="49" charset="0"/>
                <a:cs typeface="Courier New" panose="02070309020205020404" pitchFamily="49" charset="0"/>
              </a:rPr>
              <a:t>="affiliation"</a:t>
            </a:r>
            <a:r>
              <a:rPr lang="en-US" b="1" dirty="0">
                <a:solidFill>
                  <a:srgbClr val="CCFFFF"/>
                </a:solidFill>
                <a:latin typeface="Courier New" panose="02070309020205020404" pitchFamily="49" charset="0"/>
                <a:cs typeface="Courier New" panose="02070309020205020404" pitchFamily="49" charset="0"/>
              </a:rPr>
              <a:t>&gt;</a:t>
            </a:r>
            <a:r>
              <a:rPr lang="en-US" sz="2000" dirty="0"/>
              <a:t>ART Corp</a:t>
            </a:r>
            <a:r>
              <a:rPr lang="en-US" b="1" dirty="0">
                <a:solidFill>
                  <a:srgbClr val="CCFFFF"/>
                </a:solidFill>
                <a:latin typeface="Courier New" panose="02070309020205020404" pitchFamily="49" charset="0"/>
                <a:cs typeface="Courier New" panose="02070309020205020404" pitchFamily="49" charset="0"/>
              </a:rPr>
              <a:t>&lt;/span&gt;.</a:t>
            </a:r>
            <a:endParaRPr lang="ru-RU" b="1" dirty="0">
              <a:solidFill>
                <a:srgbClr val="CCFFFF"/>
              </a:solidFill>
              <a:latin typeface="Courier New" panose="02070309020205020404" pitchFamily="49" charset="0"/>
              <a:cs typeface="Courier New" panose="02070309020205020404" pitchFamily="49" charset="0"/>
            </a:endParaRPr>
          </a:p>
          <a:p>
            <a:pPr>
              <a:defRPr/>
            </a:pPr>
            <a:r>
              <a:rPr lang="ru-RU" b="1" dirty="0">
                <a:solidFill>
                  <a:srgbClr val="CCFFFF"/>
                </a:solidFill>
                <a:latin typeface="Courier New" panose="02070309020205020404" pitchFamily="49" charset="0"/>
                <a:cs typeface="Courier New" panose="02070309020205020404" pitchFamily="49" charset="0"/>
              </a:rPr>
              <a:t>&lt;/</a:t>
            </a:r>
            <a:r>
              <a:rPr lang="ru-RU" b="1" dirty="0" err="1">
                <a:solidFill>
                  <a:srgbClr val="CCFFFF"/>
                </a:solidFill>
                <a:latin typeface="Courier New" panose="02070309020205020404" pitchFamily="49" charset="0"/>
                <a:cs typeface="Courier New" panose="02070309020205020404" pitchFamily="49" charset="0"/>
              </a:rPr>
              <a:t>div</a:t>
            </a:r>
            <a:r>
              <a:rPr lang="ru-RU" b="1" dirty="0">
                <a:solidFill>
                  <a:srgbClr val="CCFFFF"/>
                </a:solidFill>
                <a:latin typeface="Courier New" panose="02070309020205020404" pitchFamily="49" charset="0"/>
                <a:cs typeface="Courier New" panose="02070309020205020404" pitchFamily="49" charset="0"/>
              </a:rPr>
              <a:t>&gt;</a:t>
            </a:r>
          </a:p>
          <a:p>
            <a:pPr>
              <a:defRPr/>
            </a:pPr>
            <a:endParaRPr lang="ru-RU" b="1" dirty="0">
              <a:solidFill>
                <a:srgbClr val="CCFFFF"/>
              </a:solidFill>
              <a:latin typeface="Courier New" panose="02070309020205020404" pitchFamily="49" charset="0"/>
              <a:cs typeface="Courier New" panose="02070309020205020404" pitchFamily="49" charset="0"/>
            </a:endParaRPr>
          </a:p>
          <a:p>
            <a:pPr>
              <a:defRPr/>
            </a:pPr>
            <a:endParaRPr lang="ru-RU" sz="1400" dirty="0"/>
          </a:p>
          <a:p>
            <a:pPr marL="266700">
              <a:defRPr/>
            </a:pPr>
            <a:r>
              <a:rPr lang="ru-RU" dirty="0"/>
              <a:t>Содержание в теге </a:t>
            </a:r>
            <a:r>
              <a:rPr lang="ru-RU" b="1" dirty="0">
                <a:solidFill>
                  <a:srgbClr val="CCFFFF"/>
                </a:solidFill>
                <a:latin typeface="Courier New" panose="02070309020205020404" pitchFamily="49" charset="0"/>
                <a:cs typeface="Courier New" panose="02070309020205020404" pitchFamily="49" charset="0"/>
              </a:rPr>
              <a:t>&lt;</a:t>
            </a:r>
            <a:r>
              <a:rPr lang="ru-RU" b="1" dirty="0" err="1">
                <a:solidFill>
                  <a:srgbClr val="CCFFFF"/>
                </a:solidFill>
                <a:latin typeface="Courier New" panose="02070309020205020404" pitchFamily="49" charset="0"/>
                <a:cs typeface="Courier New" panose="02070309020205020404" pitchFamily="49" charset="0"/>
              </a:rPr>
              <a:t>div</a:t>
            </a:r>
            <a:r>
              <a:rPr lang="ru-RU" b="1" dirty="0">
                <a:solidFill>
                  <a:srgbClr val="CCFFFF"/>
                </a:solidFill>
                <a:latin typeface="Courier New" panose="02070309020205020404" pitchFamily="49" charset="0"/>
                <a:cs typeface="Courier New" panose="02070309020205020404" pitchFamily="49" charset="0"/>
              </a:rPr>
              <a:t>&gt; </a:t>
            </a:r>
            <a:r>
              <a:rPr lang="ru-RU" dirty="0"/>
              <a:t>является элементом </a:t>
            </a:r>
            <a:r>
              <a:rPr lang="en-US" b="1" dirty="0" err="1">
                <a:solidFill>
                  <a:srgbClr val="CCFFFF"/>
                </a:solidFill>
                <a:latin typeface="Courier New" panose="02070309020205020404" pitchFamily="49" charset="0"/>
                <a:cs typeface="Courier New" panose="02070309020205020404" pitchFamily="49" charset="0"/>
              </a:rPr>
              <a:t>itemtype</a:t>
            </a:r>
            <a:r>
              <a:rPr lang="en-US" b="1" dirty="0">
                <a:solidFill>
                  <a:srgbClr val="CCFFFF"/>
                </a:solidFill>
                <a:latin typeface="Courier New" panose="02070309020205020404" pitchFamily="49" charset="0"/>
                <a:cs typeface="Courier New" panose="02070309020205020404" pitchFamily="49" charset="0"/>
              </a:rPr>
              <a:t>=</a:t>
            </a:r>
            <a:r>
              <a:rPr lang="ru-RU" b="1" dirty="0">
                <a:solidFill>
                  <a:srgbClr val="CCFFFF"/>
                </a:solidFill>
                <a:latin typeface="Courier New" panose="02070309020205020404" pitchFamily="49" charset="0"/>
                <a:cs typeface="Courier New" panose="02070309020205020404" pitchFamily="49" charset="0"/>
              </a:rPr>
              <a:t>…</a:t>
            </a:r>
            <a:r>
              <a:rPr lang="ru-RU" b="1" dirty="0" err="1" smtClean="0">
                <a:solidFill>
                  <a:srgbClr val="CCFFFF"/>
                </a:solidFill>
                <a:latin typeface="Courier New" panose="02070309020205020404" pitchFamily="49" charset="0"/>
                <a:cs typeface="Courier New" panose="02070309020205020404" pitchFamily="49" charset="0"/>
              </a:rPr>
              <a:t>Person</a:t>
            </a:r>
            <a:r>
              <a:rPr lang="ru-RU" dirty="0" smtClean="0"/>
              <a:t>, который указывает</a:t>
            </a:r>
            <a:r>
              <a:rPr lang="ru-RU" dirty="0"/>
              <a:t> </a:t>
            </a:r>
            <a:r>
              <a:rPr lang="ru-RU" dirty="0" smtClean="0"/>
              <a:t>на базу онтологий человек</a:t>
            </a:r>
            <a:r>
              <a:rPr lang="ru-RU" dirty="0"/>
              <a:t>а</a:t>
            </a:r>
            <a:r>
              <a:rPr lang="ru-RU" dirty="0" smtClean="0"/>
              <a:t>. </a:t>
            </a:r>
            <a:r>
              <a:rPr lang="ru-RU" dirty="0"/>
              <a:t>Каждое </a:t>
            </a:r>
            <a:r>
              <a:rPr lang="ru-RU" dirty="0" smtClean="0"/>
              <a:t>его свойство отмечается </a:t>
            </a:r>
            <a:r>
              <a:rPr lang="ru-RU" dirty="0"/>
              <a:t>атрибутом </a:t>
            </a:r>
            <a:r>
              <a:rPr lang="ru-RU" b="1" dirty="0" err="1">
                <a:solidFill>
                  <a:srgbClr val="00B0F0"/>
                </a:solidFill>
                <a:latin typeface="Courier New" panose="02070309020205020404" pitchFamily="49" charset="0"/>
                <a:cs typeface="Courier New" panose="02070309020205020404" pitchFamily="49" charset="0"/>
              </a:rPr>
              <a:t>itemprop</a:t>
            </a:r>
            <a:r>
              <a:rPr lang="ru-RU" dirty="0"/>
              <a:t>. Например, </a:t>
            </a:r>
            <a:r>
              <a:rPr lang="ru-RU" b="1" dirty="0" err="1">
                <a:solidFill>
                  <a:srgbClr val="00B0F0"/>
                </a:solidFill>
                <a:latin typeface="Courier New" panose="02070309020205020404" pitchFamily="49" charset="0"/>
                <a:cs typeface="Courier New" panose="02070309020205020404" pitchFamily="49" charset="0"/>
              </a:rPr>
              <a:t>itemprop</a:t>
            </a:r>
            <a:r>
              <a:rPr lang="ru-RU" b="1" dirty="0">
                <a:solidFill>
                  <a:srgbClr val="00B0F0"/>
                </a:solidFill>
                <a:latin typeface="Courier New" panose="02070309020205020404" pitchFamily="49" charset="0"/>
                <a:cs typeface="Courier New" panose="02070309020205020404" pitchFamily="49" charset="0"/>
              </a:rPr>
              <a:t>="</a:t>
            </a:r>
            <a:r>
              <a:rPr lang="ru-RU" b="1" dirty="0" err="1">
                <a:solidFill>
                  <a:srgbClr val="00B0F0"/>
                </a:solidFill>
                <a:latin typeface="Courier New" panose="02070309020205020404" pitchFamily="49" charset="0"/>
                <a:cs typeface="Courier New" panose="02070309020205020404" pitchFamily="49" charset="0"/>
              </a:rPr>
              <a:t>name</a:t>
            </a:r>
            <a:r>
              <a:rPr lang="ru-RU" b="1" dirty="0">
                <a:solidFill>
                  <a:srgbClr val="00B0F0"/>
                </a:solidFill>
                <a:latin typeface="Courier New" panose="02070309020205020404" pitchFamily="49" charset="0"/>
                <a:cs typeface="Courier New" panose="02070309020205020404" pitchFamily="49" charset="0"/>
              </a:rPr>
              <a:t>"</a:t>
            </a:r>
            <a:r>
              <a:rPr lang="ru-RU" dirty="0"/>
              <a:t> описывает имя человека.</a:t>
            </a:r>
          </a:p>
          <a:p>
            <a:pPr marL="266700">
              <a:defRPr/>
            </a:pPr>
            <a:endParaRPr lang="ru-RU" sz="2400" dirty="0"/>
          </a:p>
          <a:p>
            <a:pPr marL="266700">
              <a:defRPr/>
            </a:pPr>
            <a:r>
              <a:rPr lang="ru-RU" sz="1400" dirty="0"/>
              <a:t>Некорректное распознавание семантики в </a:t>
            </a:r>
            <a:r>
              <a:rPr lang="en-US" sz="1400" dirty="0"/>
              <a:t>Google</a:t>
            </a:r>
            <a:r>
              <a:rPr lang="ru-RU" sz="1400" dirty="0"/>
              <a:t> </a:t>
            </a:r>
            <a:r>
              <a:rPr lang="ru-RU" sz="1400" dirty="0" smtClean="0"/>
              <a:t>выдавало </a:t>
            </a:r>
            <a:r>
              <a:rPr lang="ru-RU" sz="1400" dirty="0"/>
              <a:t>ссылки на мой сайт, для </a:t>
            </a:r>
            <a:r>
              <a:rPr lang="ru-RU" sz="1400" dirty="0" smtClean="0"/>
              <a:t>запроса фамилии:</a:t>
            </a:r>
            <a:endParaRPr lang="ru-RU" sz="1400" dirty="0"/>
          </a:p>
          <a:p>
            <a:pPr marL="266700">
              <a:defRPr/>
            </a:pPr>
            <a:r>
              <a:rPr lang="ru-RU" sz="1400" dirty="0"/>
              <a:t>«одежда для </a:t>
            </a:r>
            <a:r>
              <a:rPr lang="ru-RU" sz="1400" dirty="0">
                <a:solidFill>
                  <a:srgbClr val="FFC000"/>
                </a:solidFill>
              </a:rPr>
              <a:t>толстых</a:t>
            </a:r>
            <a:r>
              <a:rPr lang="ru-RU" sz="1400" dirty="0"/>
              <a:t>», «фото </a:t>
            </a:r>
            <a:r>
              <a:rPr lang="ru-RU" sz="1400" dirty="0">
                <a:solidFill>
                  <a:srgbClr val="FFC000"/>
                </a:solidFill>
              </a:rPr>
              <a:t>толстых</a:t>
            </a:r>
            <a:r>
              <a:rPr lang="ru-RU" sz="1400" dirty="0"/>
              <a:t> негритянок»…</a:t>
            </a:r>
          </a:p>
        </p:txBody>
      </p:sp>
      <p:cxnSp>
        <p:nvCxnSpPr>
          <p:cNvPr id="4" name="Прямая соединительная линия 3"/>
          <p:cNvCxnSpPr/>
          <p:nvPr/>
        </p:nvCxnSpPr>
        <p:spPr>
          <a:xfrm>
            <a:off x="533400" y="6096000"/>
            <a:ext cx="81534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304800" y="2109788"/>
            <a:ext cx="8686800" cy="261461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7880" y="985838"/>
            <a:ext cx="6983412" cy="461962"/>
          </a:xfrm>
        </p:spPr>
        <p:txBody>
          <a:bodyPr/>
          <a:lstStyle/>
          <a:p>
            <a:pPr>
              <a:defRPr/>
            </a:pPr>
            <a:r>
              <a:rPr lang="en-US" sz="2000" dirty="0" smtClean="0">
                <a:effectLst>
                  <a:outerShdw blurRad="38100" dist="38100" dir="2700000" algn="tl">
                    <a:srgbClr val="000000"/>
                  </a:outerShdw>
                </a:effectLst>
                <a:hlinkClick r:id="rId2"/>
              </a:rPr>
              <a:t>RSS-</a:t>
            </a:r>
            <a:r>
              <a:rPr lang="ru-RU" sz="2000" dirty="0" smtClean="0">
                <a:effectLst>
                  <a:outerShdw blurRad="38100" dist="38100" dir="2700000" algn="tl">
                    <a:srgbClr val="000000"/>
                  </a:outerShdw>
                </a:effectLst>
                <a:hlinkClick r:id="rId2"/>
              </a:rPr>
              <a:t>лента</a:t>
            </a:r>
            <a:r>
              <a:rPr lang="ru-RU" sz="2000" dirty="0" smtClean="0">
                <a:effectLst>
                  <a:outerShdw blurRad="38100" dist="38100" dir="2700000" algn="tl">
                    <a:srgbClr val="000000"/>
                  </a:outerShdw>
                </a:effectLst>
              </a:rPr>
              <a:t> для семантической интеграции новостей</a:t>
            </a:r>
            <a:endParaRPr lang="ru-RU" sz="2000" dirty="0">
              <a:effectLst>
                <a:outerShdw blurRad="38100" dist="38100" dir="2700000" algn="tl">
                  <a:srgbClr val="000000"/>
                </a:outerShdw>
              </a:effectLst>
            </a:endParaRPr>
          </a:p>
        </p:txBody>
      </p:sp>
      <p:sp>
        <p:nvSpPr>
          <p:cNvPr id="7" name="Прямоугольная выноска 6"/>
          <p:cNvSpPr/>
          <p:nvPr/>
        </p:nvSpPr>
        <p:spPr>
          <a:xfrm>
            <a:off x="7162800" y="1961011"/>
            <a:ext cx="1752600" cy="914400"/>
          </a:xfrm>
          <a:prstGeom prst="wedgeRectCallout">
            <a:avLst>
              <a:gd name="adj1" fmla="val -63945"/>
              <a:gd name="adj2" fmla="val 18676"/>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accent2">
                    <a:lumMod val="75000"/>
                  </a:schemeClr>
                </a:solidFill>
              </a:rPr>
              <a:t>База данных новостей</a:t>
            </a:r>
          </a:p>
        </p:txBody>
      </p:sp>
      <p:sp>
        <p:nvSpPr>
          <p:cNvPr id="8" name="Прямоугольная выноска 7"/>
          <p:cNvSpPr/>
          <p:nvPr/>
        </p:nvSpPr>
        <p:spPr>
          <a:xfrm>
            <a:off x="7176940" y="4386778"/>
            <a:ext cx="1752600" cy="1385888"/>
          </a:xfrm>
          <a:prstGeom prst="wedgeRectCallout">
            <a:avLst>
              <a:gd name="adj1" fmla="val -63945"/>
              <a:gd name="adj2" fmla="val 18676"/>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accent2">
                    <a:lumMod val="75000"/>
                  </a:schemeClr>
                </a:solidFill>
              </a:rPr>
              <a:t>База знаний </a:t>
            </a:r>
            <a:r>
              <a:rPr lang="ru-RU" sz="1400" dirty="0" smtClean="0">
                <a:solidFill>
                  <a:schemeClr val="accent2">
                    <a:lumMod val="75000"/>
                  </a:schemeClr>
                </a:solidFill>
              </a:rPr>
              <a:t>новостей с онтологическими метаданными в </a:t>
            </a:r>
            <a:r>
              <a:rPr lang="en-US" sz="1400" dirty="0" smtClean="0">
                <a:solidFill>
                  <a:schemeClr val="accent2">
                    <a:lumMod val="75000"/>
                  </a:schemeClr>
                </a:solidFill>
              </a:rPr>
              <a:t>XML</a:t>
            </a:r>
            <a:r>
              <a:rPr lang="ru-RU" sz="1400" dirty="0" smtClean="0">
                <a:solidFill>
                  <a:schemeClr val="accent2">
                    <a:lumMod val="75000"/>
                  </a:schemeClr>
                </a:solidFill>
              </a:rPr>
              <a:t>-формате</a:t>
            </a:r>
            <a:endParaRPr lang="ru-RU" sz="1400" dirty="0">
              <a:solidFill>
                <a:schemeClr val="accent2">
                  <a:lumMod val="75000"/>
                </a:schemeClr>
              </a:solidFill>
            </a:endParaRPr>
          </a:p>
        </p:txBody>
      </p:sp>
      <p:grpSp>
        <p:nvGrpSpPr>
          <p:cNvPr id="50181" name="Группа 9"/>
          <p:cNvGrpSpPr>
            <a:grpSpLocks/>
          </p:cNvGrpSpPr>
          <p:nvPr/>
        </p:nvGrpSpPr>
        <p:grpSpPr bwMode="auto">
          <a:xfrm>
            <a:off x="637880" y="1503576"/>
            <a:ext cx="6248400" cy="1828800"/>
            <a:chOff x="609600" y="1066800"/>
            <a:chExt cx="6248400" cy="1828800"/>
          </a:xfrm>
        </p:grpSpPr>
        <p:pic>
          <p:nvPicPr>
            <p:cNvPr id="5018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62484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762000" y="1905000"/>
              <a:ext cx="16764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pic>
        <p:nvPicPr>
          <p:cNvPr id="50182" name="Рисунок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7641" y="3455710"/>
            <a:ext cx="6164262"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p:nvSpPr>
        <p:spPr>
          <a:xfrm>
            <a:off x="560388" y="295275"/>
            <a:ext cx="7516812" cy="674031"/>
          </a:xfrm>
          <a:prstGeom prst="rect">
            <a:avLst/>
          </a:prstGeom>
        </p:spPr>
        <p:txBody>
          <a:bodyPr wrap="square">
            <a:spAutoFit/>
          </a:bodyPr>
          <a:lstStyle/>
          <a:p>
            <a:pPr latinLnBrk="1">
              <a:lnSpc>
                <a:spcPct val="90000"/>
              </a:lnSpc>
              <a:defRPr/>
            </a:pPr>
            <a:r>
              <a:rPr lang="ru-RU" sz="4200" dirty="0" smtClean="0">
                <a:solidFill>
                  <a:schemeClr val="tx2"/>
                </a:solidFill>
                <a:latin typeface="+mj-lt"/>
                <a:ea typeface="+mj-ea"/>
                <a:cs typeface="+mj-cs"/>
              </a:rPr>
              <a:t>Пример онтологий </a:t>
            </a:r>
            <a:r>
              <a:rPr lang="ru-RU" sz="4200" dirty="0">
                <a:solidFill>
                  <a:schemeClr val="tx2"/>
                </a:solidFill>
                <a:latin typeface="+mj-lt"/>
                <a:ea typeface="+mj-ea"/>
                <a:cs typeface="+mj-cs"/>
              </a:rPr>
              <a:t>в </a:t>
            </a:r>
            <a:r>
              <a:rPr lang="en-US" sz="4200" dirty="0">
                <a:solidFill>
                  <a:schemeClr val="tx2"/>
                </a:solidFill>
                <a:latin typeface="+mj-lt"/>
                <a:ea typeface="+mj-ea"/>
                <a:cs typeface="+mj-cs"/>
              </a:rPr>
              <a:t>Web</a:t>
            </a:r>
            <a:endParaRPr lang="ru-RU" sz="42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Заголовок 5"/>
          <p:cNvSpPr>
            <a:spLocks noGrp="1"/>
          </p:cNvSpPr>
          <p:nvPr>
            <p:ph type="title"/>
          </p:nvPr>
        </p:nvSpPr>
        <p:spPr>
          <a:xfrm>
            <a:off x="682625" y="152400"/>
            <a:ext cx="7165975" cy="1371600"/>
          </a:xfrm>
        </p:spPr>
        <p:txBody>
          <a:bodyPr/>
          <a:lstStyle/>
          <a:p>
            <a:pPr latinLnBrk="1">
              <a:lnSpc>
                <a:spcPct val="90000"/>
              </a:lnSpc>
            </a:pPr>
            <a:r>
              <a:rPr lang="ru-RU" altLang="ru-RU" smtClean="0"/>
              <a:t>Пример </a:t>
            </a:r>
            <a:br>
              <a:rPr lang="ru-RU" altLang="ru-RU" smtClean="0"/>
            </a:br>
            <a:r>
              <a:rPr lang="ru-RU" altLang="ru-RU" smtClean="0"/>
              <a:t>разработки базы знаний</a:t>
            </a:r>
          </a:p>
        </p:txBody>
      </p:sp>
      <p:sp>
        <p:nvSpPr>
          <p:cNvPr id="2" name="Прямоугольник 1"/>
          <p:cNvSpPr/>
          <p:nvPr/>
        </p:nvSpPr>
        <p:spPr>
          <a:xfrm>
            <a:off x="684196" y="1563278"/>
            <a:ext cx="3480440" cy="461665"/>
          </a:xfrm>
          <a:prstGeom prst="rect">
            <a:avLst/>
          </a:prstGeom>
        </p:spPr>
        <p:txBody>
          <a:bodyPr wrap="none">
            <a:spAutoFit/>
          </a:bodyPr>
          <a:lstStyle/>
          <a:p>
            <a:pPr>
              <a:defRPr/>
            </a:pPr>
            <a:r>
              <a:rPr lang="ru-RU" sz="2400" dirty="0">
                <a:solidFill>
                  <a:schemeClr val="tx2"/>
                </a:solidFill>
                <a:effectLst>
                  <a:outerShdw blurRad="38100" dist="38100" dir="2700000" algn="tl">
                    <a:srgbClr val="000000"/>
                  </a:outerShdw>
                </a:effectLst>
                <a:latin typeface="+mj-lt"/>
                <a:ea typeface="+mj-ea"/>
                <a:cs typeface="+mj-cs"/>
              </a:rPr>
              <a:t>Семантическая </a:t>
            </a:r>
            <a:r>
              <a:rPr lang="ru-RU" sz="2400" dirty="0" smtClean="0">
                <a:solidFill>
                  <a:schemeClr val="tx2"/>
                </a:solidFill>
                <a:effectLst>
                  <a:outerShdw blurRad="38100" dist="38100" dir="2700000" algn="tl">
                    <a:srgbClr val="000000"/>
                  </a:outerShdw>
                </a:effectLst>
                <a:latin typeface="+mj-lt"/>
                <a:ea typeface="+mj-ea"/>
                <a:cs typeface="+mj-cs"/>
              </a:rPr>
              <a:t>сеть:</a:t>
            </a:r>
            <a:endParaRPr lang="ru-RU" sz="2400" dirty="0">
              <a:solidFill>
                <a:schemeClr val="tx2"/>
              </a:solidFill>
              <a:effectLst>
                <a:outerShdw blurRad="38100" dist="38100" dir="2700000" algn="tl">
                  <a:srgbClr val="000000"/>
                </a:outerShdw>
              </a:effectLst>
              <a:latin typeface="+mj-lt"/>
              <a:ea typeface="+mj-ea"/>
              <a:cs typeface="+mj-cs"/>
            </a:endParaRPr>
          </a:p>
        </p:txBody>
      </p:sp>
      <p:pic>
        <p:nvPicPr>
          <p:cNvPr id="3" name="Рисунок 2"/>
          <p:cNvPicPr>
            <a:picLocks noChangeAspect="1"/>
          </p:cNvPicPr>
          <p:nvPr/>
        </p:nvPicPr>
        <p:blipFill>
          <a:blip r:embed="rId3"/>
          <a:stretch>
            <a:fillRect/>
          </a:stretch>
        </p:blipFill>
        <p:spPr>
          <a:xfrm>
            <a:off x="381000" y="2286000"/>
            <a:ext cx="8468907" cy="4353533"/>
          </a:xfrm>
          <a:prstGeom prst="rect">
            <a:avLst/>
          </a:prstGeo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152400"/>
            <a:ext cx="7308850" cy="457200"/>
          </a:xfrm>
        </p:spPr>
        <p:txBody>
          <a:bodyPr/>
          <a:lstStyle/>
          <a:p>
            <a:pPr eaLnBrk="1" hangingPunct="1">
              <a:defRPr/>
            </a:pPr>
            <a:r>
              <a:rPr lang="ru-RU" sz="2400" dirty="0">
                <a:effectLst>
                  <a:outerShdw blurRad="38100" dist="38100" dir="2700000" algn="tl">
                    <a:srgbClr val="000000"/>
                  </a:outerShdw>
                </a:effectLst>
              </a:rPr>
              <a:t>Среда</a:t>
            </a:r>
            <a:r>
              <a:rPr lang="en-US" sz="2400" dirty="0">
                <a:effectLst>
                  <a:outerShdw blurRad="38100" dist="38100" dir="2700000" algn="tl">
                    <a:srgbClr val="000000"/>
                  </a:outerShdw>
                </a:effectLst>
              </a:rPr>
              <a:t> </a:t>
            </a:r>
            <a:r>
              <a:rPr lang="en-US" sz="2400" dirty="0" err="1">
                <a:effectLst>
                  <a:outerShdw blurRad="38100" dist="38100" dir="2700000" algn="tl">
                    <a:srgbClr val="000000"/>
                  </a:outerShdw>
                </a:effectLst>
              </a:rPr>
              <a:t>TopBraid</a:t>
            </a:r>
            <a:r>
              <a:rPr lang="ru-RU" sz="2400" dirty="0">
                <a:effectLst>
                  <a:outerShdw blurRad="38100" dist="38100" dir="2700000" algn="tl">
                    <a:srgbClr val="000000"/>
                  </a:outerShdw>
                </a:effectLst>
              </a:rPr>
              <a:t> </a:t>
            </a:r>
            <a:r>
              <a:rPr lang="ru-RU" sz="2400" dirty="0" smtClean="0">
                <a:effectLst>
                  <a:outerShdw blurRad="38100" dist="38100" dir="2700000" algn="tl">
                    <a:srgbClr val="000000"/>
                  </a:outerShdw>
                </a:effectLst>
              </a:rPr>
              <a:t>формирования базы знаний</a:t>
            </a:r>
            <a:endParaRPr lang="ru-RU" sz="2400" dirty="0">
              <a:effectLst>
                <a:outerShdw blurRad="38100" dist="38100" dir="2700000" algn="tl">
                  <a:srgbClr val="000000"/>
                </a:outerShdw>
              </a:effectLst>
            </a:endParaRPr>
          </a:p>
        </p:txBody>
      </p:sp>
      <p:pic>
        <p:nvPicPr>
          <p:cNvPr id="53251" name="Содержимое 7"/>
          <p:cNvPicPr>
            <a:picLocks noGrp="1"/>
          </p:cNvPicPr>
          <p:nvPr>
            <p:ph idx="1"/>
          </p:nvPr>
        </p:nvPicPr>
        <p:blipFill>
          <a:blip r:embed="rId2">
            <a:extLst>
              <a:ext uri="{28A0092B-C50C-407E-A947-70E740481C1C}">
                <a14:useLocalDpi xmlns:a14="http://schemas.microsoft.com/office/drawing/2010/main" val="0"/>
              </a:ext>
            </a:extLst>
          </a:blip>
          <a:srcRect b="8498"/>
          <a:stretch>
            <a:fillRect/>
          </a:stretch>
        </p:blipFill>
        <p:spPr>
          <a:xfrm>
            <a:off x="0" y="685800"/>
            <a:ext cx="9067800" cy="61722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04800" y="381000"/>
            <a:ext cx="8686800" cy="533400"/>
          </a:xfrm>
        </p:spPr>
        <p:txBody>
          <a:bodyPr/>
          <a:lstStyle/>
          <a:p>
            <a:pPr eaLnBrk="1" hangingPunct="1">
              <a:defRPr/>
            </a:pPr>
            <a:r>
              <a:rPr lang="ru-RU" sz="2400" dirty="0">
                <a:effectLst>
                  <a:outerShdw blurRad="38100" dist="38100" dir="2700000" algn="tl">
                    <a:srgbClr val="000000"/>
                  </a:outerShdw>
                </a:effectLst>
              </a:rPr>
              <a:t>Визуальное представление онтологий </a:t>
            </a:r>
            <a:r>
              <a:rPr lang="ru-RU" sz="2400" dirty="0" smtClean="0">
                <a:effectLst>
                  <a:outerShdw blurRad="38100" dist="38100" dir="2700000" algn="tl">
                    <a:srgbClr val="000000"/>
                  </a:outerShdw>
                </a:effectLst>
              </a:rPr>
              <a:t>среды</a:t>
            </a:r>
            <a:r>
              <a:rPr lang="en-US" sz="2400" dirty="0" smtClean="0">
                <a:effectLst>
                  <a:outerShdw blurRad="38100" dist="38100" dir="2700000" algn="tl">
                    <a:srgbClr val="000000"/>
                  </a:outerShdw>
                </a:effectLst>
              </a:rPr>
              <a:t> </a:t>
            </a:r>
            <a:r>
              <a:rPr lang="en-US" sz="2400" dirty="0" err="1">
                <a:effectLst>
                  <a:outerShdw blurRad="38100" dist="38100" dir="2700000" algn="tl">
                    <a:srgbClr val="000000"/>
                  </a:outerShdw>
                </a:effectLst>
              </a:rPr>
              <a:t>TopBraid</a:t>
            </a:r>
            <a:r>
              <a:rPr lang="ru-RU" sz="2400" dirty="0">
                <a:effectLst>
                  <a:outerShdw blurRad="38100" dist="38100" dir="2700000" algn="tl">
                    <a:srgbClr val="000000"/>
                  </a:outerShdw>
                </a:effectLst>
              </a:rPr>
              <a:t> </a:t>
            </a:r>
          </a:p>
        </p:txBody>
      </p:sp>
      <p:pic>
        <p:nvPicPr>
          <p:cNvPr id="54275" name="Содержимое 4" descr="Childs&amp;Perent.bmp"/>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014167"/>
            <a:ext cx="9144000" cy="53594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98500"/>
            <a:ext cx="7010400" cy="838200"/>
          </a:xfrm>
        </p:spPr>
        <p:txBody>
          <a:bodyPr/>
          <a:lstStyle/>
          <a:p>
            <a:pPr>
              <a:defRPr/>
            </a:pPr>
            <a:r>
              <a:rPr lang="ru-RU" sz="2400" dirty="0">
                <a:effectLst>
                  <a:outerShdw blurRad="38100" dist="38100" dir="2700000" algn="tl">
                    <a:srgbClr val="000000"/>
                  </a:outerShdw>
                </a:effectLst>
              </a:rPr>
              <a:t>Доступ к базе </a:t>
            </a:r>
            <a:r>
              <a:rPr lang="ru-RU" sz="2400" dirty="0" smtClean="0">
                <a:effectLst>
                  <a:outerShdw blurRad="38100" dist="38100" dir="2700000" algn="tl">
                    <a:srgbClr val="000000"/>
                  </a:outerShdw>
                </a:effectLst>
              </a:rPr>
              <a:t>знаний. </a:t>
            </a:r>
            <a:br>
              <a:rPr lang="ru-RU" sz="2400" dirty="0" smtClean="0">
                <a:effectLst>
                  <a:outerShdw blurRad="38100" dist="38100" dir="2700000" algn="tl">
                    <a:srgbClr val="000000"/>
                  </a:outerShdw>
                </a:effectLst>
              </a:rPr>
            </a:br>
            <a:r>
              <a:rPr lang="ru-RU" sz="2400" dirty="0" smtClean="0">
                <a:effectLst>
                  <a:outerShdw blurRad="38100" dist="38100" dir="2700000" algn="tl">
                    <a:srgbClr val="000000"/>
                  </a:outerShdw>
                </a:effectLst>
              </a:rPr>
              <a:t>Язык запросов </a:t>
            </a:r>
            <a:r>
              <a:rPr lang="en-US" sz="2400" dirty="0" smtClean="0">
                <a:effectLst>
                  <a:outerShdw blurRad="38100" dist="38100" dir="2700000" algn="tl">
                    <a:srgbClr val="000000"/>
                  </a:outerShdw>
                </a:effectLst>
              </a:rPr>
              <a:t>SPARQL</a:t>
            </a:r>
            <a:endParaRPr lang="ru-RU" sz="2400" dirty="0">
              <a:effectLst>
                <a:outerShdw blurRad="38100" dist="38100" dir="2700000" algn="tl">
                  <a:srgbClr val="000000"/>
                </a:outerShdw>
              </a:effectLst>
            </a:endParaRPr>
          </a:p>
        </p:txBody>
      </p:sp>
      <p:sp>
        <p:nvSpPr>
          <p:cNvPr id="21507" name="Содержимое 2"/>
          <p:cNvSpPr>
            <a:spLocks noGrp="1"/>
          </p:cNvSpPr>
          <p:nvPr>
            <p:ph idx="1"/>
          </p:nvPr>
        </p:nvSpPr>
        <p:spPr>
          <a:xfrm>
            <a:off x="533400" y="1752600"/>
            <a:ext cx="8077200" cy="4648200"/>
          </a:xfrm>
        </p:spPr>
        <p:txBody>
          <a:bodyPr/>
          <a:lstStyle/>
          <a:p>
            <a:pPr marL="0" indent="442913" algn="just">
              <a:lnSpc>
                <a:spcPct val="120000"/>
              </a:lnSpc>
              <a:buFont typeface="Wingdings" pitchFamily="2" charset="2"/>
              <a:buNone/>
              <a:defRPr/>
            </a:pPr>
            <a:r>
              <a:rPr lang="ru-RU" sz="1800" dirty="0" smtClean="0">
                <a:latin typeface="Times New Roman" panose="02020603050405020304" pitchFamily="18" charset="0"/>
                <a:cs typeface="Times New Roman" panose="02020603050405020304" pitchFamily="18" charset="0"/>
              </a:rPr>
              <a:t>SPARQL</a:t>
            </a:r>
            <a:r>
              <a:rPr lang="ru-RU" sz="1800" dirty="0">
                <a:latin typeface="Times New Roman" panose="02020603050405020304" pitchFamily="18" charset="0"/>
                <a:cs typeface="Times New Roman" panose="02020603050405020304" pitchFamily="18" charset="0"/>
              </a:rPr>
              <a:t>, язык запросов к </a:t>
            </a:r>
            <a:r>
              <a:rPr lang="en-US" sz="1800" dirty="0">
                <a:latin typeface="Times New Roman" panose="02020603050405020304" pitchFamily="18" charset="0"/>
                <a:cs typeface="Times New Roman" panose="02020603050405020304" pitchFamily="18" charset="0"/>
              </a:rPr>
              <a:t>OWL</a:t>
            </a:r>
            <a:r>
              <a:rPr lang="ru-RU" sz="1800" dirty="0">
                <a:latin typeface="Times New Roman" panose="02020603050405020304" pitchFamily="18" charset="0"/>
                <a:cs typeface="Times New Roman" panose="02020603050405020304" pitchFamily="18" charset="0"/>
              </a:rPr>
              <a:t>-хранилищам, по синтаксису подобен SQL. </a:t>
            </a:r>
            <a:r>
              <a:rPr lang="ru-RU" sz="1800" dirty="0" smtClean="0">
                <a:latin typeface="Times New Roman" panose="02020603050405020304" pitchFamily="18" charset="0"/>
                <a:cs typeface="Times New Roman" panose="02020603050405020304" pitchFamily="18" charset="0"/>
              </a:rPr>
              <a:t>Он предназначен для выборки данных из базы на основе </a:t>
            </a:r>
            <a:r>
              <a:rPr lang="ru-RU" sz="1800" i="1" dirty="0" smtClean="0">
                <a:latin typeface="Times New Roman" panose="02020603050405020304" pitchFamily="18" charset="0"/>
                <a:cs typeface="Times New Roman" panose="02020603050405020304" pitchFamily="18" charset="0"/>
              </a:rPr>
              <a:t>метаданных</a:t>
            </a:r>
            <a:r>
              <a:rPr lang="ru-RU" sz="1800" dirty="0" smtClean="0">
                <a:latin typeface="Times New Roman" panose="02020603050405020304" pitchFamily="18" charset="0"/>
                <a:cs typeface="Times New Roman" panose="02020603050405020304" pitchFamily="18" charset="0"/>
              </a:rPr>
              <a:t> –  онтологий. </a:t>
            </a:r>
            <a:r>
              <a:rPr lang="ru-RU" sz="1800" dirty="0">
                <a:latin typeface="Times New Roman" panose="02020603050405020304" pitchFamily="18" charset="0"/>
                <a:cs typeface="Times New Roman" panose="02020603050405020304" pitchFamily="18" charset="0"/>
              </a:rPr>
              <a:t>С помощью SPARQL невозможно добавление высказываний в хранилище или редактирование содержимого хранилища. </a:t>
            </a:r>
            <a:endParaRPr lang="en-US" sz="1800" dirty="0">
              <a:latin typeface="Times New Roman" panose="02020603050405020304" pitchFamily="18" charset="0"/>
              <a:cs typeface="Times New Roman" panose="02020603050405020304" pitchFamily="18" charset="0"/>
            </a:endParaRPr>
          </a:p>
          <a:p>
            <a:pPr marL="0" indent="442913" algn="just">
              <a:lnSpc>
                <a:spcPct val="120000"/>
              </a:lnSpc>
              <a:buFont typeface="Wingdings" pitchFamily="2" charset="2"/>
              <a:buNone/>
              <a:defRPr/>
            </a:pPr>
            <a:r>
              <a:rPr lang="ru-RU" sz="1800" dirty="0" smtClean="0">
                <a:latin typeface="Times New Roman" panose="02020603050405020304" pitchFamily="18" charset="0"/>
                <a:cs typeface="Times New Roman" panose="02020603050405020304" pitchFamily="18" charset="0"/>
              </a:rPr>
              <a:t>В отличии от SQL-запроса, SPARQL-запросу не обязательно знание структуры хранилища.</a:t>
            </a:r>
          </a:p>
          <a:p>
            <a:pPr algn="just">
              <a:buFont typeface="Wingdings" pitchFamily="2" charset="2"/>
              <a:buNone/>
              <a:defRPr/>
            </a:pPr>
            <a:r>
              <a:rPr lang="ru-RU" sz="1800" dirty="0" smtClean="0"/>
              <a:t> 		</a:t>
            </a:r>
          </a:p>
          <a:p>
            <a:pPr>
              <a:buFont typeface="Wingdings" pitchFamily="2" charset="2"/>
              <a:buNone/>
              <a:defRPr/>
            </a:pPr>
            <a:r>
              <a:rPr lang="ru-RU" sz="1800" b="1" dirty="0" smtClean="0">
                <a:effectLst>
                  <a:outerShdw blurRad="38100" dist="38100" dir="2700000" algn="tl">
                    <a:srgbClr val="000000"/>
                  </a:outerShdw>
                </a:effectLst>
              </a:rPr>
              <a:t>		</a:t>
            </a:r>
            <a:r>
              <a:rPr lang="en-US" sz="1800" b="1" dirty="0" smtClean="0">
                <a:effectLst>
                  <a:outerShdw blurRad="38100" dist="38100" dir="2700000" algn="tl">
                    <a:srgbClr val="000000"/>
                  </a:outerShdw>
                </a:effectLst>
              </a:rPr>
              <a:t>Select</a:t>
            </a:r>
            <a:r>
              <a:rPr lang="en-US" sz="1800" dirty="0" smtClean="0"/>
              <a:t> &lt;</a:t>
            </a:r>
            <a:r>
              <a:rPr lang="uk-UA" sz="1800" dirty="0" smtClean="0"/>
              <a:t>список </a:t>
            </a:r>
            <a:r>
              <a:rPr lang="ru-RU" sz="1800" dirty="0" smtClean="0"/>
              <a:t>имен переменных</a:t>
            </a:r>
            <a:r>
              <a:rPr lang="en-US" sz="1800" dirty="0" smtClean="0"/>
              <a:t>&gt;</a:t>
            </a:r>
            <a:endParaRPr lang="ru-RU" sz="1800" dirty="0" smtClean="0"/>
          </a:p>
          <a:p>
            <a:pPr>
              <a:buFont typeface="Wingdings" pitchFamily="2" charset="2"/>
              <a:buNone/>
              <a:defRPr/>
            </a:pPr>
            <a:r>
              <a:rPr lang="ru-RU" sz="1800" dirty="0" smtClean="0"/>
              <a:t>		</a:t>
            </a:r>
            <a:r>
              <a:rPr lang="en-US" sz="1800" b="1" dirty="0" smtClean="0">
                <a:effectLst>
                  <a:outerShdw blurRad="38100" dist="38100" dir="2700000" algn="tl">
                    <a:srgbClr val="000000"/>
                  </a:outerShdw>
                </a:effectLst>
              </a:rPr>
              <a:t>From</a:t>
            </a:r>
            <a:r>
              <a:rPr lang="en-US" sz="1800" dirty="0" smtClean="0"/>
              <a:t> &lt;</a:t>
            </a:r>
            <a:r>
              <a:rPr lang="ru-RU" sz="1800" dirty="0" smtClean="0"/>
              <a:t>ссылка на онтологию</a:t>
            </a:r>
            <a:r>
              <a:rPr lang="en-US" sz="1800" dirty="0" smtClean="0"/>
              <a:t>&gt;</a:t>
            </a:r>
            <a:endParaRPr lang="ru-RU" sz="1800" dirty="0" smtClean="0"/>
          </a:p>
          <a:p>
            <a:pPr>
              <a:buFont typeface="Wingdings" pitchFamily="2" charset="2"/>
              <a:buNone/>
              <a:defRPr/>
            </a:pPr>
            <a:r>
              <a:rPr lang="ru-RU" sz="1800" dirty="0" smtClean="0"/>
              <a:t>		</a:t>
            </a:r>
            <a:r>
              <a:rPr lang="en-US" sz="1800" b="1" dirty="0" smtClean="0">
                <a:effectLst>
                  <a:outerShdw blurRad="38100" dist="38100" dir="2700000" algn="tl">
                    <a:srgbClr val="000000"/>
                  </a:outerShdw>
                </a:effectLst>
              </a:rPr>
              <a:t>Where</a:t>
            </a:r>
            <a:r>
              <a:rPr lang="en-US" sz="1800" dirty="0" smtClean="0"/>
              <a:t> {&lt;</a:t>
            </a:r>
            <a:r>
              <a:rPr lang="ru-RU" sz="1800" dirty="0" smtClean="0"/>
              <a:t>список шаблонов</a:t>
            </a:r>
            <a:r>
              <a:rPr lang="en-US" sz="1800" dirty="0" smtClean="0"/>
              <a:t>&gt;</a:t>
            </a:r>
            <a:endParaRPr lang="ru-RU" sz="1800" dirty="0" smtClean="0"/>
          </a:p>
          <a:p>
            <a:pPr>
              <a:buFont typeface="Wingdings" pitchFamily="2" charset="2"/>
              <a:buNone/>
              <a:defRPr/>
            </a:pPr>
            <a:r>
              <a:rPr lang="ru-RU" dirty="0" smtClean="0"/>
              <a:t>		 </a:t>
            </a:r>
            <a:r>
              <a:rPr lang="en-US" b="1" dirty="0" smtClean="0">
                <a:effectLst>
                  <a:outerShdw blurRad="38100" dist="38100" dir="2700000" algn="tl">
                    <a:srgbClr val="000000"/>
                  </a:outerShdw>
                </a:effectLst>
              </a:rPr>
              <a:t>Filter</a:t>
            </a:r>
            <a:r>
              <a:rPr lang="en-US" dirty="0" smtClean="0"/>
              <a:t> &lt;</a:t>
            </a:r>
            <a:r>
              <a:rPr lang="ru-RU" dirty="0" smtClean="0"/>
              <a:t>ограничение на значения переменных</a:t>
            </a:r>
            <a:r>
              <a:rPr lang="en-US" dirty="0" smtClean="0"/>
              <a:t>&gt;}</a:t>
            </a:r>
            <a:endParaRPr lang="ru-RU"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Заголовок 4"/>
          <p:cNvSpPr>
            <a:spLocks noGrp="1"/>
          </p:cNvSpPr>
          <p:nvPr>
            <p:ph type="title"/>
          </p:nvPr>
        </p:nvSpPr>
        <p:spPr>
          <a:xfrm>
            <a:off x="838200" y="228600"/>
            <a:ext cx="7056438" cy="1400175"/>
          </a:xfrm>
        </p:spPr>
        <p:txBody>
          <a:bodyPr/>
          <a:lstStyle/>
          <a:p>
            <a:r>
              <a:rPr lang="en-US" altLang="ru-RU" dirty="0">
                <a:solidFill>
                  <a:srgbClr val="FFFF00"/>
                </a:solidFill>
              </a:rPr>
              <a:t>Semantic Web </a:t>
            </a:r>
            <a:r>
              <a:rPr lang="ru-RU" altLang="ru-RU" dirty="0" smtClean="0"/>
              <a:t>и </a:t>
            </a:r>
            <a:r>
              <a:rPr lang="ru-RU" altLang="ru-RU" dirty="0"/>
              <a:t>знания</a:t>
            </a:r>
            <a:endParaRPr lang="ru-RU" altLang="ru-RU" dirty="0" smtClean="0"/>
          </a:p>
        </p:txBody>
      </p:sp>
      <p:sp>
        <p:nvSpPr>
          <p:cNvPr id="24579" name="Объект 5"/>
          <p:cNvSpPr>
            <a:spLocks noGrp="1"/>
          </p:cNvSpPr>
          <p:nvPr>
            <p:ph idx="1"/>
          </p:nvPr>
        </p:nvSpPr>
        <p:spPr>
          <a:xfrm>
            <a:off x="609600" y="1085325"/>
            <a:ext cx="8001000" cy="2092042"/>
          </a:xfrm>
        </p:spPr>
        <p:txBody>
          <a:bodyPr/>
          <a:lstStyle/>
          <a:p>
            <a:pPr>
              <a:defRPr/>
            </a:pPr>
            <a:r>
              <a:rPr kumimoji="1" lang="en-US" altLang="ru-RU" b="1" dirty="0">
                <a:solidFill>
                  <a:srgbClr val="FFFFFF"/>
                </a:solidFill>
                <a:latin typeface="Times New Roman" panose="02020603050405020304" pitchFamily="18" charset="0"/>
              </a:rPr>
              <a:t>Semantic Web </a:t>
            </a:r>
            <a:r>
              <a:rPr lang="ru-RU" altLang="ru-RU" dirty="0">
                <a:latin typeface="Times New Roman" panose="02020603050405020304" pitchFamily="18" charset="0"/>
              </a:rPr>
              <a:t>— часть глобальной концепции современного развития сети Интернет, целью которой является </a:t>
            </a:r>
            <a:r>
              <a:rPr lang="ru-RU" altLang="ru-RU" dirty="0">
                <a:solidFill>
                  <a:srgbClr val="FFFF00"/>
                </a:solidFill>
                <a:latin typeface="Times New Roman" panose="02020603050405020304" pitchFamily="18" charset="0"/>
              </a:rPr>
              <a:t>автоматизация интеллектуальных процессов обработки данных и </a:t>
            </a:r>
            <a:r>
              <a:rPr lang="ru-RU" altLang="ru-RU" dirty="0">
                <a:solidFill>
                  <a:srgbClr val="FFC000"/>
                </a:solidFill>
                <a:latin typeface="Times New Roman" panose="02020603050405020304" pitchFamily="18" charset="0"/>
              </a:rPr>
              <a:t>знаний</a:t>
            </a:r>
            <a:r>
              <a:rPr lang="ru-RU" altLang="ru-RU" dirty="0">
                <a:solidFill>
                  <a:srgbClr val="FFFF00"/>
                </a:solidFill>
                <a:latin typeface="Times New Roman" panose="02020603050405020304" pitchFamily="18" charset="0"/>
              </a:rPr>
              <a:t> </a:t>
            </a:r>
            <a:r>
              <a:rPr lang="ru-RU" altLang="ru-RU" dirty="0">
                <a:latin typeface="Times New Roman" panose="02020603050405020304" pitchFamily="18" charset="0"/>
              </a:rPr>
              <a:t>в сети. </a:t>
            </a:r>
          </a:p>
          <a:p>
            <a:pPr>
              <a:defRPr/>
            </a:pPr>
            <a:r>
              <a:rPr lang="ru-RU" altLang="ru-RU" dirty="0">
                <a:latin typeface="Times New Roman" panose="02020603050405020304" pitchFamily="18" charset="0"/>
              </a:rPr>
              <a:t>Данные — это отдельные </a:t>
            </a:r>
            <a:r>
              <a:rPr lang="ru-RU" altLang="ru-RU" dirty="0">
                <a:solidFill>
                  <a:srgbClr val="FFFF00"/>
                </a:solidFill>
                <a:latin typeface="Times New Roman" panose="02020603050405020304" pitchFamily="18" charset="0"/>
              </a:rPr>
              <a:t>факты</a:t>
            </a:r>
            <a:r>
              <a:rPr lang="ru-RU" altLang="ru-RU" dirty="0">
                <a:latin typeface="Times New Roman" panose="02020603050405020304" pitchFamily="18" charset="0"/>
              </a:rPr>
              <a:t>. Знания — это</a:t>
            </a:r>
            <a:r>
              <a:rPr lang="ru-RU" altLang="ru-RU" dirty="0">
                <a:solidFill>
                  <a:srgbClr val="FFFF00"/>
                </a:solidFill>
                <a:latin typeface="Times New Roman" panose="02020603050405020304" pitchFamily="18" charset="0"/>
              </a:rPr>
              <a:t> метаданные</a:t>
            </a:r>
            <a:r>
              <a:rPr lang="ru-RU" altLang="ru-RU" dirty="0">
                <a:latin typeface="Times New Roman" panose="02020603050405020304" pitchFamily="18" charset="0"/>
              </a:rPr>
              <a:t>, т.е. данные о данных: </a:t>
            </a:r>
            <a:r>
              <a:rPr lang="ru-RU" altLang="ru-RU" i="1" dirty="0">
                <a:latin typeface="Times New Roman" panose="02020603050405020304" pitchFamily="18" charset="0"/>
              </a:rPr>
              <a:t>принципы</a:t>
            </a:r>
            <a:r>
              <a:rPr lang="ru-RU" altLang="ru-RU" dirty="0">
                <a:latin typeface="Times New Roman" panose="02020603050405020304" pitchFamily="18" charset="0"/>
              </a:rPr>
              <a:t>, </a:t>
            </a:r>
            <a:r>
              <a:rPr lang="ru-RU" altLang="ru-RU" i="1" dirty="0">
                <a:latin typeface="Times New Roman" panose="02020603050405020304" pitchFamily="18" charset="0"/>
              </a:rPr>
              <a:t>связи</a:t>
            </a:r>
            <a:r>
              <a:rPr lang="ru-RU" altLang="ru-RU" dirty="0">
                <a:latin typeface="Times New Roman" panose="02020603050405020304" pitchFamily="18" charset="0"/>
              </a:rPr>
              <a:t>, </a:t>
            </a:r>
            <a:r>
              <a:rPr lang="ru-RU" altLang="ru-RU" i="1" dirty="0">
                <a:latin typeface="Times New Roman" panose="02020603050405020304" pitchFamily="18" charset="0"/>
              </a:rPr>
              <a:t>законы</a:t>
            </a:r>
            <a:r>
              <a:rPr lang="ru-RU" altLang="ru-RU" dirty="0">
                <a:latin typeface="Times New Roman" panose="02020603050405020304" pitchFamily="18" charset="0"/>
              </a:rPr>
              <a:t>… </a:t>
            </a:r>
            <a:r>
              <a:rPr lang="ru-RU" altLang="ru-RU" dirty="0">
                <a:solidFill>
                  <a:srgbClr val="FFC000"/>
                </a:solidFill>
                <a:latin typeface="Times New Roman" panose="02020603050405020304" pitchFamily="18" charset="0"/>
              </a:rPr>
              <a:t>Интеллектуальные технологии сегодня — это технологии обработки знаний</a:t>
            </a:r>
            <a:r>
              <a:rPr lang="ru-RU" altLang="ru-RU" dirty="0">
                <a:latin typeface="Times New Roman" panose="02020603050405020304" pitchFamily="18" charset="0"/>
              </a:rPr>
              <a:t>. </a:t>
            </a:r>
          </a:p>
          <a:p>
            <a:pPr marL="0" indent="628650" defTabSz="628650">
              <a:lnSpc>
                <a:spcPct val="110000"/>
              </a:lnSpc>
              <a:spcBef>
                <a:spcPts val="600"/>
              </a:spcBef>
              <a:buClrTx/>
              <a:buSzTx/>
              <a:buFontTx/>
              <a:buNone/>
            </a:pPr>
            <a:endParaRPr lang="ru-RU" altLang="ru-RU" dirty="0" smtClean="0">
              <a:latin typeface="Times New Roman" panose="02020603050405020304" pitchFamily="18" charset="0"/>
            </a:endParaRPr>
          </a:p>
        </p:txBody>
      </p:sp>
      <p:sp>
        <p:nvSpPr>
          <p:cNvPr id="3" name="Прямоугольник 2"/>
          <p:cNvSpPr/>
          <p:nvPr/>
        </p:nvSpPr>
        <p:spPr>
          <a:xfrm>
            <a:off x="3200400" y="4724400"/>
            <a:ext cx="2514600" cy="165433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4038600" y="4724400"/>
            <a:ext cx="838200" cy="165433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Прямоугольник 3"/>
          <p:cNvSpPr/>
          <p:nvPr/>
        </p:nvSpPr>
        <p:spPr>
          <a:xfrm>
            <a:off x="2743200" y="3378856"/>
            <a:ext cx="3581400" cy="1339391"/>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2834662" y="4168346"/>
            <a:ext cx="1143000" cy="369332"/>
          </a:xfrm>
          <a:prstGeom prst="rect">
            <a:avLst/>
          </a:prstGeom>
          <a:noFill/>
          <a:ln>
            <a:solidFill>
              <a:srgbClr val="0070C0"/>
            </a:solidFill>
          </a:ln>
        </p:spPr>
        <p:txBody>
          <a:bodyPr wrap="square" rtlCol="0">
            <a:spAutoFit/>
          </a:bodyPr>
          <a:lstStyle/>
          <a:p>
            <a:r>
              <a:rPr lang="ru-RU" dirty="0" smtClean="0">
                <a:solidFill>
                  <a:srgbClr val="002060"/>
                </a:solidFill>
              </a:rPr>
              <a:t>мужчины</a:t>
            </a:r>
            <a:endParaRPr lang="ru-RU" dirty="0">
              <a:solidFill>
                <a:srgbClr val="002060"/>
              </a:solidFill>
            </a:endParaRPr>
          </a:p>
        </p:txBody>
      </p:sp>
      <p:sp>
        <p:nvSpPr>
          <p:cNvPr id="9" name="TextBox 8"/>
          <p:cNvSpPr txBox="1"/>
          <p:nvPr/>
        </p:nvSpPr>
        <p:spPr>
          <a:xfrm>
            <a:off x="4354005" y="4157119"/>
            <a:ext cx="1143000" cy="369332"/>
          </a:xfrm>
          <a:prstGeom prst="rect">
            <a:avLst/>
          </a:prstGeom>
          <a:noFill/>
          <a:ln>
            <a:solidFill>
              <a:srgbClr val="0070C0"/>
            </a:solidFill>
          </a:ln>
        </p:spPr>
        <p:txBody>
          <a:bodyPr wrap="square" rtlCol="0">
            <a:spAutoFit/>
          </a:bodyPr>
          <a:lstStyle/>
          <a:p>
            <a:r>
              <a:rPr lang="ru-RU" dirty="0" smtClean="0">
                <a:solidFill>
                  <a:srgbClr val="002060"/>
                </a:solidFill>
              </a:rPr>
              <a:t>женщины</a:t>
            </a:r>
            <a:endParaRPr lang="ru-RU" dirty="0">
              <a:solidFill>
                <a:srgbClr val="002060"/>
              </a:solidFill>
            </a:endParaRPr>
          </a:p>
        </p:txBody>
      </p:sp>
      <p:sp>
        <p:nvSpPr>
          <p:cNvPr id="10" name="TextBox 9"/>
          <p:cNvSpPr txBox="1"/>
          <p:nvPr/>
        </p:nvSpPr>
        <p:spPr>
          <a:xfrm>
            <a:off x="5559065" y="3776269"/>
            <a:ext cx="685800" cy="369332"/>
          </a:xfrm>
          <a:prstGeom prst="rect">
            <a:avLst/>
          </a:prstGeom>
          <a:noFill/>
          <a:ln>
            <a:solidFill>
              <a:srgbClr val="0070C0"/>
            </a:solidFill>
          </a:ln>
        </p:spPr>
        <p:txBody>
          <a:bodyPr wrap="square" rtlCol="0">
            <a:spAutoFit/>
          </a:bodyPr>
          <a:lstStyle/>
          <a:p>
            <a:r>
              <a:rPr lang="ru-RU" dirty="0" smtClean="0">
                <a:solidFill>
                  <a:srgbClr val="002060"/>
                </a:solidFill>
              </a:rPr>
              <a:t>дети</a:t>
            </a:r>
            <a:endParaRPr lang="ru-RU" dirty="0">
              <a:solidFill>
                <a:srgbClr val="002060"/>
              </a:solidFill>
            </a:endParaRPr>
          </a:p>
        </p:txBody>
      </p:sp>
      <p:sp>
        <p:nvSpPr>
          <p:cNvPr id="11" name="TextBox 10"/>
          <p:cNvSpPr txBox="1"/>
          <p:nvPr/>
        </p:nvSpPr>
        <p:spPr>
          <a:xfrm>
            <a:off x="3710962" y="3502608"/>
            <a:ext cx="1214543" cy="369332"/>
          </a:xfrm>
          <a:prstGeom prst="rect">
            <a:avLst/>
          </a:prstGeom>
          <a:noFill/>
          <a:ln>
            <a:solidFill>
              <a:srgbClr val="0070C0"/>
            </a:solidFill>
          </a:ln>
        </p:spPr>
        <p:txBody>
          <a:bodyPr wrap="square" rtlCol="0">
            <a:spAutoFit/>
          </a:bodyPr>
          <a:lstStyle/>
          <a:p>
            <a:pPr algn="ctr"/>
            <a:r>
              <a:rPr lang="ru-RU" dirty="0" smtClean="0">
                <a:solidFill>
                  <a:srgbClr val="002060"/>
                </a:solidFill>
              </a:rPr>
              <a:t>супруги</a:t>
            </a:r>
            <a:endParaRPr lang="ru-RU" dirty="0">
              <a:solidFill>
                <a:srgbClr val="002060"/>
              </a:solidFill>
            </a:endParaRPr>
          </a:p>
        </p:txBody>
      </p:sp>
      <p:cxnSp>
        <p:nvCxnSpPr>
          <p:cNvPr id="24" name="Прямая соединительная линия 23"/>
          <p:cNvCxnSpPr>
            <a:stCxn id="5" idx="2"/>
            <a:endCxn id="57" idx="0"/>
          </p:cNvCxnSpPr>
          <p:nvPr/>
        </p:nvCxnSpPr>
        <p:spPr>
          <a:xfrm>
            <a:off x="3406162" y="4537678"/>
            <a:ext cx="251438" cy="54330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a:stCxn id="9" idx="2"/>
            <a:endCxn id="62" idx="1"/>
          </p:cNvCxnSpPr>
          <p:nvPr/>
        </p:nvCxnSpPr>
        <p:spPr>
          <a:xfrm flipH="1">
            <a:off x="4451141" y="4526451"/>
            <a:ext cx="474364" cy="45462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stCxn id="10" idx="2"/>
            <a:endCxn id="63" idx="0"/>
          </p:cNvCxnSpPr>
          <p:nvPr/>
        </p:nvCxnSpPr>
        <p:spPr>
          <a:xfrm flipH="1">
            <a:off x="5311477" y="4145601"/>
            <a:ext cx="590488" cy="93538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a:endCxn id="5" idx="0"/>
          </p:cNvCxnSpPr>
          <p:nvPr/>
        </p:nvCxnSpPr>
        <p:spPr>
          <a:xfrm flipH="1">
            <a:off x="3406162" y="3871506"/>
            <a:ext cx="643043" cy="29684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a:endCxn id="9" idx="0"/>
          </p:cNvCxnSpPr>
          <p:nvPr/>
        </p:nvCxnSpPr>
        <p:spPr>
          <a:xfrm>
            <a:off x="4354005" y="3871940"/>
            <a:ext cx="571500" cy="28517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990601" y="3750023"/>
            <a:ext cx="1752600" cy="707886"/>
          </a:xfrm>
          <a:prstGeom prst="rect">
            <a:avLst/>
          </a:prstGeom>
          <a:noFill/>
        </p:spPr>
        <p:txBody>
          <a:bodyPr wrap="square" rtlCol="0">
            <a:spAutoFit/>
          </a:bodyPr>
          <a:lstStyle/>
          <a:p>
            <a:r>
              <a:rPr lang="ru-RU" sz="2000" dirty="0" smtClean="0"/>
              <a:t>Знания (метаданные):</a:t>
            </a:r>
            <a:endParaRPr lang="ru-RU" dirty="0"/>
          </a:p>
        </p:txBody>
      </p:sp>
      <p:sp>
        <p:nvSpPr>
          <p:cNvPr id="58" name="TextBox 57"/>
          <p:cNvSpPr txBox="1"/>
          <p:nvPr/>
        </p:nvSpPr>
        <p:spPr>
          <a:xfrm>
            <a:off x="1688520" y="5030566"/>
            <a:ext cx="1119153" cy="707886"/>
          </a:xfrm>
          <a:prstGeom prst="rect">
            <a:avLst/>
          </a:prstGeom>
          <a:noFill/>
        </p:spPr>
        <p:txBody>
          <a:bodyPr wrap="square" rtlCol="0">
            <a:spAutoFit/>
          </a:bodyPr>
          <a:lstStyle/>
          <a:p>
            <a:r>
              <a:rPr lang="ru-RU" sz="2000" dirty="0" smtClean="0"/>
              <a:t>Данные (ФИО):</a:t>
            </a:r>
            <a:endParaRPr lang="ru-RU" dirty="0"/>
          </a:p>
        </p:txBody>
      </p:sp>
      <p:sp>
        <p:nvSpPr>
          <p:cNvPr id="57" name="Цилиндр 56"/>
          <p:cNvSpPr/>
          <p:nvPr/>
        </p:nvSpPr>
        <p:spPr>
          <a:xfrm>
            <a:off x="3429000" y="4966685"/>
            <a:ext cx="457200" cy="118345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2" name="Цилиндр 61"/>
          <p:cNvSpPr/>
          <p:nvPr/>
        </p:nvSpPr>
        <p:spPr>
          <a:xfrm>
            <a:off x="4222541" y="4981077"/>
            <a:ext cx="457200" cy="124526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3" name="Цилиндр 62"/>
          <p:cNvSpPr/>
          <p:nvPr/>
        </p:nvSpPr>
        <p:spPr>
          <a:xfrm>
            <a:off x="5082877" y="4966685"/>
            <a:ext cx="457200" cy="90071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61" name="Прямая со стрелкой 60"/>
          <p:cNvCxnSpPr>
            <a:stCxn id="10" idx="1"/>
          </p:cNvCxnSpPr>
          <p:nvPr/>
        </p:nvCxnSpPr>
        <p:spPr>
          <a:xfrm flipH="1" flipV="1">
            <a:off x="4925505" y="3687274"/>
            <a:ext cx="633560" cy="273661"/>
          </a:xfrm>
          <a:prstGeom prst="straightConnector1">
            <a:avLst/>
          </a:prstGeom>
          <a:ln w="12700">
            <a:solidFill>
              <a:srgbClr val="0070C0"/>
            </a:solidFil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82613"/>
            <a:ext cx="6553200" cy="481012"/>
          </a:xfrm>
        </p:spPr>
        <p:txBody>
          <a:bodyPr/>
          <a:lstStyle/>
          <a:p>
            <a:pPr>
              <a:defRPr/>
            </a:pPr>
            <a:r>
              <a:rPr lang="ru-RU" sz="2400" dirty="0">
                <a:effectLst>
                  <a:outerShdw blurRad="38100" dist="38100" dir="2700000" algn="tl">
                    <a:srgbClr val="000000"/>
                  </a:outerShdw>
                </a:effectLst>
              </a:rPr>
              <a:t>Пример </a:t>
            </a:r>
            <a:r>
              <a:rPr lang="en-US" sz="2400" dirty="0">
                <a:effectLst>
                  <a:outerShdw blurRad="38100" dist="38100" dir="2700000" algn="tl">
                    <a:srgbClr val="000000"/>
                  </a:outerShdw>
                </a:effectLst>
              </a:rPr>
              <a:t>SPARQL</a:t>
            </a:r>
            <a:r>
              <a:rPr lang="ru-RU" sz="2400" dirty="0">
                <a:effectLst>
                  <a:outerShdw blurRad="38100" dist="38100" dir="2700000" algn="tl">
                    <a:srgbClr val="000000"/>
                  </a:outerShdw>
                </a:effectLst>
              </a:rPr>
              <a:t>-запроса</a:t>
            </a:r>
          </a:p>
        </p:txBody>
      </p:sp>
      <p:sp>
        <p:nvSpPr>
          <p:cNvPr id="3" name="Содержимое 2"/>
          <p:cNvSpPr>
            <a:spLocks noGrp="1"/>
          </p:cNvSpPr>
          <p:nvPr>
            <p:ph idx="1"/>
          </p:nvPr>
        </p:nvSpPr>
        <p:spPr>
          <a:xfrm>
            <a:off x="457200" y="1143000"/>
            <a:ext cx="8458200" cy="5410200"/>
          </a:xfrm>
        </p:spPr>
        <p:txBody>
          <a:bodyPr/>
          <a:lstStyle/>
          <a:p>
            <a:pPr algn="just">
              <a:buFont typeface="Wingdings" pitchFamily="2" charset="2"/>
              <a:buNone/>
              <a:defRPr/>
            </a:pPr>
            <a:r>
              <a:rPr lang="ru-RU" sz="1800" dirty="0">
                <a:latin typeface="Times New Roman" panose="02020603050405020304" pitchFamily="18" charset="0"/>
                <a:cs typeface="Times New Roman" panose="02020603050405020304" pitchFamily="18" charset="0"/>
              </a:rPr>
              <a:t>Формулировка запроса: </a:t>
            </a:r>
          </a:p>
          <a:p>
            <a:pPr algn="just">
              <a:buFont typeface="Wingdings" pitchFamily="2" charset="2"/>
              <a:buNone/>
              <a:defRPr/>
            </a:pPr>
            <a:r>
              <a:rPr lang="ru-RU" sz="1800" dirty="0">
                <a:latin typeface="Times New Roman" panose="02020603050405020304" pitchFamily="18" charset="0"/>
                <a:cs typeface="Times New Roman" panose="02020603050405020304" pitchFamily="18" charset="0"/>
              </a:rPr>
              <a:t> 	в онтологии </a:t>
            </a:r>
            <a:r>
              <a:rPr lang="en-US" sz="1800" dirty="0" smtClean="0">
                <a:latin typeface="Times New Roman" panose="02020603050405020304" pitchFamily="18" charset="0"/>
                <a:cs typeface="Times New Roman" panose="02020603050405020304" pitchFamily="18" charset="0"/>
              </a:rPr>
              <a:t>People1.0</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найти значения не пересекающихся переменных </a:t>
            </a:r>
            <a:r>
              <a:rPr lang="en-US" sz="1800" dirty="0">
                <a:latin typeface="Times New Roman" panose="02020603050405020304" pitchFamily="18" charset="0"/>
                <a:cs typeface="Times New Roman" panose="02020603050405020304" pitchFamily="18" charset="0"/>
              </a:rPr>
              <a:t>X </a:t>
            </a:r>
            <a:r>
              <a:rPr lang="uk-UA" sz="1800" dirty="0">
                <a:latin typeface="Times New Roman" panose="02020603050405020304" pitchFamily="18" charset="0"/>
                <a:cs typeface="Times New Roman" panose="02020603050405020304" pitchFamily="18" charset="0"/>
              </a:rPr>
              <a:t>и </a:t>
            </a:r>
            <a:r>
              <a:rPr lang="en-US" sz="1800" dirty="0" smtClean="0">
                <a:latin typeface="Times New Roman" panose="02020603050405020304" pitchFamily="18" charset="0"/>
                <a:cs typeface="Times New Roman" panose="02020603050405020304" pitchFamily="18" charset="0"/>
              </a:rPr>
              <a:t>Y</a:t>
            </a:r>
            <a:r>
              <a:rPr lang="ru-RU" sz="1800" dirty="0" smtClean="0">
                <a:latin typeface="Times New Roman" panose="02020603050405020304" pitchFamily="18" charset="0"/>
                <a:cs typeface="Times New Roman" panose="02020603050405020304" pitchFamily="18" charset="0"/>
              </a:rPr>
              <a:t>, т.е. найти названия </a:t>
            </a:r>
            <a:r>
              <a:rPr lang="ru-RU" sz="1800" dirty="0">
                <a:latin typeface="Times New Roman" panose="02020603050405020304" pitchFamily="18" charset="0"/>
                <a:cs typeface="Times New Roman" panose="02020603050405020304" pitchFamily="18" charset="0"/>
              </a:rPr>
              <a:t>классов, не содержащих идентичных </a:t>
            </a:r>
            <a:r>
              <a:rPr lang="ru-RU" sz="1800" dirty="0" smtClean="0">
                <a:latin typeface="Times New Roman" panose="02020603050405020304" pitchFamily="18" charset="0"/>
                <a:cs typeface="Times New Roman" panose="02020603050405020304" pitchFamily="18" charset="0"/>
              </a:rPr>
              <a:t>представителей.</a:t>
            </a:r>
            <a:endParaRPr lang="en-US" sz="1800" dirty="0">
              <a:latin typeface="Times New Roman" panose="02020603050405020304" pitchFamily="18" charset="0"/>
              <a:cs typeface="Times New Roman" panose="02020603050405020304" pitchFamily="18" charset="0"/>
            </a:endParaRPr>
          </a:p>
          <a:p>
            <a:pPr algn="just">
              <a:buFont typeface="Wingdings" pitchFamily="2" charset="2"/>
              <a:buNone/>
              <a:defRPr/>
            </a:pPr>
            <a:r>
              <a:rPr lang="ru-RU" sz="1800" dirty="0">
                <a:latin typeface="Times New Roman" panose="02020603050405020304" pitchFamily="18" charset="0"/>
                <a:cs typeface="Times New Roman" panose="02020603050405020304" pitchFamily="18" charset="0"/>
              </a:rPr>
              <a:t>Реализация запроса</a:t>
            </a:r>
            <a:r>
              <a:rPr lang="ru-RU" sz="1800" dirty="0" smtClean="0">
                <a:latin typeface="Times New Roman" panose="02020603050405020304" pitchFamily="18" charset="0"/>
                <a:cs typeface="Times New Roman" panose="02020603050405020304" pitchFamily="18" charset="0"/>
              </a:rPr>
              <a:t>:</a:t>
            </a:r>
            <a:endParaRPr lang="ru-RU" sz="100" dirty="0">
              <a:latin typeface="Times New Roman" panose="02020603050405020304" pitchFamily="18" charset="0"/>
              <a:cs typeface="Times New Roman" panose="02020603050405020304" pitchFamily="18" charset="0"/>
            </a:endParaRPr>
          </a:p>
          <a:p>
            <a:pPr algn="just">
              <a:spcBef>
                <a:spcPts val="600"/>
              </a:spcBef>
              <a:buFont typeface="Wingdings" pitchFamily="2" charset="2"/>
              <a:buNone/>
              <a:defRPr/>
            </a:pPr>
            <a:r>
              <a:rPr lang="ru-RU" b="1" dirty="0" smtClean="0"/>
              <a:t>	</a:t>
            </a:r>
            <a:r>
              <a:rPr lang="en-US" b="1" dirty="0">
                <a:solidFill>
                  <a:srgbClr val="CCFFFF"/>
                </a:solidFill>
                <a:latin typeface="Courier New" panose="02070309020205020404" pitchFamily="49" charset="0"/>
                <a:ea typeface="+mn-ea"/>
                <a:cs typeface="Courier New" panose="02070309020205020404" pitchFamily="49" charset="0"/>
              </a:rPr>
              <a:t>SELECT</a:t>
            </a:r>
            <a:r>
              <a:rPr lang="en-US" dirty="0" smtClean="0"/>
              <a:t>  </a:t>
            </a:r>
            <a:r>
              <a:rPr lang="en-US" sz="1800" dirty="0" smtClean="0"/>
              <a:t>?X  ?Y</a:t>
            </a:r>
            <a:endParaRPr lang="ru-RU" sz="1800" dirty="0" smtClean="0"/>
          </a:p>
          <a:p>
            <a:pPr algn="just">
              <a:spcBef>
                <a:spcPts val="600"/>
              </a:spcBef>
              <a:buFont typeface="Wingdings" pitchFamily="2" charset="2"/>
              <a:buNone/>
              <a:defRPr/>
            </a:pPr>
            <a:r>
              <a:rPr lang="ru-RU" dirty="0" smtClean="0"/>
              <a:t>	</a:t>
            </a:r>
            <a:r>
              <a:rPr lang="en-US" b="1" dirty="0">
                <a:solidFill>
                  <a:srgbClr val="CCFFFF"/>
                </a:solidFill>
                <a:latin typeface="Courier New" panose="02070309020205020404" pitchFamily="49" charset="0"/>
                <a:ea typeface="+mn-ea"/>
                <a:cs typeface="Courier New" panose="02070309020205020404" pitchFamily="49" charset="0"/>
              </a:rPr>
              <a:t>From</a:t>
            </a:r>
            <a:r>
              <a:rPr lang="en-US" dirty="0" smtClean="0"/>
              <a:t>  </a:t>
            </a:r>
            <a:r>
              <a:rPr lang="en-US" sz="1800" dirty="0" smtClean="0"/>
              <a:t>http://www.w3.org/TR/2003/PR-owl-guide -20031215/People1.0</a:t>
            </a:r>
            <a:endParaRPr lang="ru-RU" sz="1800" dirty="0" smtClean="0"/>
          </a:p>
          <a:p>
            <a:pPr algn="just">
              <a:spcBef>
                <a:spcPts val="600"/>
              </a:spcBef>
              <a:buFont typeface="Wingdings" pitchFamily="2" charset="2"/>
              <a:buNone/>
              <a:defRPr/>
            </a:pPr>
            <a:r>
              <a:rPr lang="ru-RU" b="1" dirty="0" smtClean="0"/>
              <a:t>	</a:t>
            </a:r>
            <a:r>
              <a:rPr lang="en-US" b="1" dirty="0">
                <a:solidFill>
                  <a:srgbClr val="CCFFFF"/>
                </a:solidFill>
                <a:latin typeface="Courier New" panose="02070309020205020404" pitchFamily="49" charset="0"/>
                <a:ea typeface="+mn-ea"/>
                <a:cs typeface="Courier New" panose="02070309020205020404" pitchFamily="49" charset="0"/>
              </a:rPr>
              <a:t>WHERE</a:t>
            </a:r>
            <a:r>
              <a:rPr lang="en-US" dirty="0" smtClean="0"/>
              <a:t> </a:t>
            </a:r>
            <a:r>
              <a:rPr lang="en-US" sz="1800" dirty="0" smtClean="0"/>
              <a:t>{?X  </a:t>
            </a:r>
            <a:r>
              <a:rPr lang="en-US" sz="1800" dirty="0" err="1" smtClean="0"/>
              <a:t>owl:disjointWith</a:t>
            </a:r>
            <a:r>
              <a:rPr lang="en-US" sz="1800" dirty="0" smtClean="0"/>
              <a:t>   ?Y.}</a:t>
            </a:r>
            <a:endParaRPr lang="ru-RU" sz="900" dirty="0" smtClean="0"/>
          </a:p>
          <a:p>
            <a:pPr algn="just">
              <a:buFont typeface="Wingdings" pitchFamily="2" charset="2"/>
              <a:buNone/>
              <a:defRPr/>
            </a:pPr>
            <a:r>
              <a:rPr lang="ru-RU" sz="1800" dirty="0">
                <a:latin typeface="Times New Roman" panose="02020603050405020304" pitchFamily="18" charset="0"/>
                <a:cs typeface="Times New Roman" panose="02020603050405020304" pitchFamily="18" charset="0"/>
              </a:rPr>
              <a:t>Результат поиска</a:t>
            </a:r>
            <a:r>
              <a:rPr lang="ru-RU" sz="1800" dirty="0" smtClean="0">
                <a:latin typeface="Times New Roman" panose="02020603050405020304" pitchFamily="18" charset="0"/>
                <a:cs typeface="Times New Roman" panose="02020603050405020304" pitchFamily="18" charset="0"/>
              </a:rPr>
              <a:t>:</a:t>
            </a:r>
            <a:endParaRPr lang="ru-RU" sz="2400" dirty="0" smtClean="0"/>
          </a:p>
          <a:p>
            <a:pPr>
              <a:buFont typeface="Wingdings" pitchFamily="2" charset="2"/>
              <a:buNone/>
              <a:defRPr/>
            </a:pPr>
            <a:endParaRPr lang="ru-RU" sz="2400" dirty="0" smtClean="0"/>
          </a:p>
          <a:p>
            <a:pPr>
              <a:buFont typeface="Wingdings" pitchFamily="2" charset="2"/>
              <a:buNone/>
              <a:defRPr/>
            </a:pPr>
            <a:endParaRPr lang="en-US" sz="2400" dirty="0" smtClean="0"/>
          </a:p>
          <a:p>
            <a:pPr algn="just">
              <a:buFont typeface="Wingdings" pitchFamily="2" charset="2"/>
              <a:buNone/>
              <a:defRPr/>
            </a:pPr>
            <a:r>
              <a:rPr lang="ru-RU" sz="1800" dirty="0">
                <a:latin typeface="Times New Roman" panose="02020603050405020304" pitchFamily="18" charset="0"/>
                <a:cs typeface="Times New Roman" panose="02020603050405020304" pitchFamily="18" charset="0"/>
              </a:rPr>
              <a:t>Классы </a:t>
            </a:r>
            <a:r>
              <a:rPr lang="en-US" b="1" dirty="0">
                <a:solidFill>
                  <a:srgbClr val="CCFFFF"/>
                </a:solidFill>
                <a:latin typeface="Courier New" panose="02070309020205020404" pitchFamily="49" charset="0"/>
                <a:ea typeface="+mn-ea"/>
                <a:cs typeface="Courier New" panose="02070309020205020404" pitchFamily="49" charset="0"/>
              </a:rPr>
              <a:t>Childs</a:t>
            </a:r>
            <a:r>
              <a:rPr lang="ru-RU" sz="1800" dirty="0">
                <a:latin typeface="Times New Roman" panose="02020603050405020304" pitchFamily="18" charset="0"/>
                <a:cs typeface="Times New Roman" panose="02020603050405020304" pitchFamily="18" charset="0"/>
              </a:rPr>
              <a:t> и </a:t>
            </a:r>
            <a:r>
              <a:rPr lang="en-US" b="1" dirty="0">
                <a:solidFill>
                  <a:srgbClr val="CCFFFF"/>
                </a:solidFill>
                <a:latin typeface="Courier New" panose="02070309020205020404" pitchFamily="49" charset="0"/>
                <a:ea typeface="+mn-ea"/>
                <a:cs typeface="Courier New" panose="02070309020205020404" pitchFamily="49" charset="0"/>
              </a:rPr>
              <a:t>Parents</a:t>
            </a:r>
            <a:r>
              <a:rPr lang="ru-RU" sz="1800" dirty="0">
                <a:latin typeface="Times New Roman" panose="02020603050405020304" pitchFamily="18" charset="0"/>
                <a:cs typeface="Times New Roman" panose="02020603050405020304" pitchFamily="18" charset="0"/>
              </a:rPr>
              <a:t> (а так же их подклассы) не содержат </a:t>
            </a:r>
            <a:r>
              <a:rPr lang="ru-RU" sz="1800" dirty="0" smtClean="0">
                <a:latin typeface="Times New Roman" panose="02020603050405020304" pitchFamily="18" charset="0"/>
                <a:cs typeface="Times New Roman" panose="02020603050405020304" pitchFamily="18" charset="0"/>
              </a:rPr>
              <a:t>идентичных </a:t>
            </a:r>
            <a:r>
              <a:rPr lang="ru-RU" sz="1800" dirty="0">
                <a:latin typeface="Times New Roman" panose="02020603050405020304" pitchFamily="18" charset="0"/>
                <a:cs typeface="Times New Roman" panose="02020603050405020304" pitchFamily="18" charset="0"/>
              </a:rPr>
              <a:t>индивидов, т.е. если A - представитель </a:t>
            </a:r>
            <a:r>
              <a:rPr lang="en-US" b="1" dirty="0">
                <a:solidFill>
                  <a:srgbClr val="CCFFFF"/>
                </a:solidFill>
                <a:latin typeface="Courier New" panose="02070309020205020404" pitchFamily="49" charset="0"/>
                <a:ea typeface="+mn-ea"/>
                <a:cs typeface="Courier New" panose="02070309020205020404" pitchFamily="49" charset="0"/>
              </a:rPr>
              <a:t>Childs</a:t>
            </a:r>
            <a:r>
              <a:rPr lang="ru-RU" sz="1800" dirty="0">
                <a:latin typeface="Times New Roman" panose="02020603050405020304" pitchFamily="18" charset="0"/>
                <a:cs typeface="Times New Roman" panose="02020603050405020304" pitchFamily="18" charset="0"/>
              </a:rPr>
              <a:t>, то </a:t>
            </a:r>
            <a:r>
              <a:rPr lang="ru-RU" sz="1800" dirty="0" smtClean="0">
                <a:latin typeface="Times New Roman" panose="02020603050405020304" pitchFamily="18" charset="0"/>
                <a:cs typeface="Times New Roman" panose="02020603050405020304" pitchFamily="18" charset="0"/>
              </a:rPr>
              <a:t>A </a:t>
            </a:r>
            <a:r>
              <a:rPr lang="ru-RU" sz="1800" dirty="0">
                <a:latin typeface="Times New Roman" panose="02020603050405020304" pitchFamily="18" charset="0"/>
                <a:cs typeface="Times New Roman" panose="02020603050405020304" pitchFamily="18" charset="0"/>
              </a:rPr>
              <a:t>- не представитель </a:t>
            </a:r>
            <a:r>
              <a:rPr lang="en-US" b="1" dirty="0">
                <a:solidFill>
                  <a:srgbClr val="CCFFFF"/>
                </a:solidFill>
                <a:latin typeface="Courier New" panose="02070309020205020404" pitchFamily="49" charset="0"/>
                <a:ea typeface="+mn-ea"/>
                <a:cs typeface="Courier New" panose="02070309020205020404" pitchFamily="49" charset="0"/>
              </a:rPr>
              <a:t>Parents</a:t>
            </a:r>
            <a:r>
              <a:rPr lang="ru-RU" sz="1800" dirty="0">
                <a:latin typeface="Times New Roman" panose="02020603050405020304" pitchFamily="18" charset="0"/>
                <a:cs typeface="Times New Roman" panose="02020603050405020304" pitchFamily="18" charset="0"/>
              </a:rPr>
              <a:t>. Это и есть </a:t>
            </a:r>
            <a:r>
              <a:rPr lang="ru-RU" sz="1800" dirty="0">
                <a:solidFill>
                  <a:srgbClr val="FFFF00"/>
                </a:solidFill>
                <a:latin typeface="Times New Roman" panose="02020603050405020304" pitchFamily="18" charset="0"/>
                <a:cs typeface="Times New Roman" panose="02020603050405020304" pitchFamily="18" charset="0"/>
              </a:rPr>
              <a:t>пример нового знания </a:t>
            </a:r>
            <a:r>
              <a:rPr lang="ru-RU" sz="1800" dirty="0">
                <a:latin typeface="Times New Roman" panose="02020603050405020304" pitchFamily="18" charset="0"/>
                <a:cs typeface="Times New Roman" panose="02020603050405020304" pitchFamily="18" charset="0"/>
              </a:rPr>
              <a:t>на основе имеющейся базы знаний.</a:t>
            </a:r>
          </a:p>
        </p:txBody>
      </p:sp>
      <p:graphicFrame>
        <p:nvGraphicFramePr>
          <p:cNvPr id="6" name="Таблица 5"/>
          <p:cNvGraphicFramePr>
            <a:graphicFrameLocks noGrp="1"/>
          </p:cNvGraphicFramePr>
          <p:nvPr/>
        </p:nvGraphicFramePr>
        <p:xfrm>
          <a:off x="2362200" y="4267200"/>
          <a:ext cx="3962400" cy="766764"/>
        </p:xfrm>
        <a:graphic>
          <a:graphicData uri="http://schemas.openxmlformats.org/drawingml/2006/table">
            <a:tbl>
              <a:tblPr firstRow="1" bandRow="1">
                <a:tableStyleId>{5940675A-B579-460E-94D1-54222C63F5DA}</a:tableStyleId>
              </a:tblPr>
              <a:tblGrid>
                <a:gridCol w="1981200"/>
                <a:gridCol w="1981200"/>
              </a:tblGrid>
              <a:tr h="370586">
                <a:tc>
                  <a:txBody>
                    <a:bodyPr/>
                    <a:lstStyle/>
                    <a:p>
                      <a:pPr algn="ctr"/>
                      <a:r>
                        <a:rPr lang="en-US" sz="1800" dirty="0" smtClean="0"/>
                        <a:t>X</a:t>
                      </a:r>
                      <a:endParaRPr lang="ru-RU" sz="1800" dirty="0"/>
                    </a:p>
                  </a:txBody>
                  <a:tcPr marT="45689" marB="45689"/>
                </a:tc>
                <a:tc>
                  <a:txBody>
                    <a:bodyPr/>
                    <a:lstStyle/>
                    <a:p>
                      <a:pPr algn="ctr"/>
                      <a:r>
                        <a:rPr lang="en-US" sz="1800" dirty="0" smtClean="0">
                          <a:solidFill>
                            <a:schemeClr val="tx1"/>
                          </a:solidFill>
                          <a:latin typeface="+mn-lt"/>
                          <a:ea typeface="+mn-ea"/>
                          <a:cs typeface="+mn-cs"/>
                        </a:rPr>
                        <a:t>Y</a:t>
                      </a:r>
                      <a:endParaRPr lang="ru-RU" sz="1800" dirty="0"/>
                    </a:p>
                  </a:txBody>
                  <a:tcPr marT="45689" marB="45689"/>
                </a:tc>
              </a:tr>
              <a:tr h="396177">
                <a:tc>
                  <a:txBody>
                    <a:bodyPr/>
                    <a:lstStyle/>
                    <a:p>
                      <a:r>
                        <a:rPr lang="en-US" sz="2000" b="1" kern="1200" dirty="0" smtClean="0">
                          <a:solidFill>
                            <a:srgbClr val="CCFFFF"/>
                          </a:solidFill>
                          <a:latin typeface="Courier New" panose="02070309020205020404" pitchFamily="49" charset="0"/>
                          <a:ea typeface="+mn-ea"/>
                          <a:cs typeface="Courier New" panose="02070309020205020404" pitchFamily="49" charset="0"/>
                        </a:rPr>
                        <a:t>Childs</a:t>
                      </a:r>
                      <a:endParaRPr lang="ru-RU" sz="2000" b="1" kern="1200" dirty="0">
                        <a:solidFill>
                          <a:srgbClr val="CCFFFF"/>
                        </a:solidFill>
                        <a:latin typeface="Courier New" panose="02070309020205020404" pitchFamily="49" charset="0"/>
                        <a:ea typeface="+mn-ea"/>
                        <a:cs typeface="Courier New" panose="02070309020205020404" pitchFamily="49" charset="0"/>
                      </a:endParaRPr>
                    </a:p>
                  </a:txBody>
                  <a:tcPr marT="45689" marB="45689"/>
                </a:tc>
                <a:tc>
                  <a:txBody>
                    <a:bodyPr/>
                    <a:lstStyle/>
                    <a:p>
                      <a:r>
                        <a:rPr lang="en-US" sz="2000" b="1" kern="1200" dirty="0" smtClean="0">
                          <a:solidFill>
                            <a:srgbClr val="CCFFFF"/>
                          </a:solidFill>
                          <a:latin typeface="Courier New" panose="02070309020205020404" pitchFamily="49" charset="0"/>
                          <a:ea typeface="+mn-ea"/>
                          <a:cs typeface="Courier New" panose="02070309020205020404" pitchFamily="49" charset="0"/>
                        </a:rPr>
                        <a:t>Parents</a:t>
                      </a:r>
                      <a:endParaRPr lang="ru-RU" sz="2000" b="1" kern="1200" dirty="0">
                        <a:solidFill>
                          <a:srgbClr val="CCFFFF"/>
                        </a:solidFill>
                        <a:latin typeface="Courier New" panose="02070309020205020404" pitchFamily="49" charset="0"/>
                        <a:ea typeface="+mn-ea"/>
                        <a:cs typeface="Courier New" panose="02070309020205020404" pitchFamily="49" charset="0"/>
                      </a:endParaRPr>
                    </a:p>
                  </a:txBody>
                  <a:tcPr marT="45689" marB="45689"/>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7346" name="Object 2"/>
          <p:cNvGraphicFramePr>
            <a:graphicFrameLocks noChangeAspect="1"/>
          </p:cNvGraphicFramePr>
          <p:nvPr/>
        </p:nvGraphicFramePr>
        <p:xfrm>
          <a:off x="0" y="0"/>
          <a:ext cx="914400" cy="180975"/>
        </p:xfrm>
        <a:graphic>
          <a:graphicData uri="http://schemas.openxmlformats.org/presentationml/2006/ole">
            <mc:AlternateContent xmlns:mc="http://schemas.openxmlformats.org/markup-compatibility/2006">
              <mc:Choice xmlns:v="urn:schemas-microsoft-com:vml" Requires="v">
                <p:oleObj spid="_x0000_s57448" name="Equation" r:id="rId4" imgW="438364" imgH="657546" progId="Equation.DSMT4">
                  <p:embed/>
                </p:oleObj>
              </mc:Choice>
              <mc:Fallback>
                <p:oleObj name="Equation" r:id="rId4" imgW="438364" imgH="657546"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47" name="Rectangle 4"/>
          <p:cNvSpPr>
            <a:spLocks noChangeArrowheads="1"/>
          </p:cNvSpPr>
          <p:nvPr/>
        </p:nvSpPr>
        <p:spPr bwMode="auto">
          <a:xfrm>
            <a:off x="976313" y="2057400"/>
            <a:ext cx="7391400"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lnSpc>
                <a:spcPct val="150000"/>
              </a:lnSpc>
              <a:spcBef>
                <a:spcPct val="0"/>
              </a:spcBef>
              <a:buClrTx/>
              <a:buSzTx/>
              <a:buFontTx/>
              <a:buNone/>
            </a:pPr>
            <a:r>
              <a:rPr lang="ru-RU" altLang="ru-RU" sz="1800" dirty="0">
                <a:latin typeface="Times New Roman" panose="02020603050405020304" pitchFamily="18" charset="0"/>
              </a:rPr>
              <a:t>Несмотря на отдельные успехи, до сих пор нельзя сказать, что идея </a:t>
            </a:r>
            <a:r>
              <a:rPr lang="ru-RU" altLang="ru-RU" sz="1800" b="1" dirty="0" err="1">
                <a:latin typeface="Times New Roman" panose="02020603050405020304" pitchFamily="18" charset="0"/>
              </a:rPr>
              <a:t>Semantic</a:t>
            </a:r>
            <a:r>
              <a:rPr lang="ru-RU" altLang="ru-RU" sz="1800" b="1" dirty="0">
                <a:latin typeface="Times New Roman" panose="02020603050405020304" pitchFamily="18" charset="0"/>
              </a:rPr>
              <a:t> </a:t>
            </a:r>
            <a:r>
              <a:rPr lang="ru-RU" altLang="ru-RU" sz="1800" b="1" dirty="0" err="1">
                <a:latin typeface="Times New Roman" panose="02020603050405020304" pitchFamily="18" charset="0"/>
              </a:rPr>
              <a:t>Web</a:t>
            </a:r>
            <a:r>
              <a:rPr lang="ru-RU" altLang="ru-RU" sz="1800" b="1" dirty="0">
                <a:latin typeface="Times New Roman" panose="02020603050405020304" pitchFamily="18" charset="0"/>
              </a:rPr>
              <a:t> </a:t>
            </a:r>
            <a:r>
              <a:rPr lang="ru-RU" altLang="ru-RU" sz="1800" dirty="0" smtClean="0">
                <a:latin typeface="Times New Roman" panose="02020603050405020304" pitchFamily="18" charset="0"/>
              </a:rPr>
              <a:t>широко</a:t>
            </a:r>
            <a:r>
              <a:rPr lang="ru-RU" altLang="ru-RU" sz="1800" b="1" dirty="0" smtClean="0">
                <a:latin typeface="Times New Roman" panose="02020603050405020304" pitchFamily="18" charset="0"/>
              </a:rPr>
              <a:t> </a:t>
            </a:r>
            <a:r>
              <a:rPr lang="ru-RU" altLang="ru-RU" sz="1800" dirty="0" smtClean="0">
                <a:latin typeface="Times New Roman" panose="02020603050405020304" pitchFamily="18" charset="0"/>
              </a:rPr>
              <a:t>реализована </a:t>
            </a:r>
            <a:r>
              <a:rPr lang="ru-RU" altLang="ru-RU" sz="1800" dirty="0">
                <a:latin typeface="Times New Roman" panose="02020603050405020304" pitchFamily="18" charset="0"/>
              </a:rPr>
              <a:t>на практике. Семантическая Сеть продолжает развиваться, появляются новые языки и стандарты...</a:t>
            </a:r>
            <a:endParaRPr kumimoji="1" lang="ru-RU" altLang="ru-RU" sz="1800" dirty="0">
              <a:latin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985838" y="533400"/>
            <a:ext cx="7167562" cy="67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latinLnBrk="1">
              <a:lnSpc>
                <a:spcPct val="90000"/>
              </a:lnSpc>
              <a:defRPr/>
            </a:pPr>
            <a:r>
              <a:rPr lang="ru-RU" sz="4200" dirty="0">
                <a:solidFill>
                  <a:schemeClr val="tx2"/>
                </a:solidFill>
                <a:latin typeface="+mj-lt"/>
                <a:ea typeface="+mj-ea"/>
                <a:cs typeface="+mj-cs"/>
              </a:rPr>
              <a:t>Источники</a:t>
            </a:r>
          </a:p>
        </p:txBody>
      </p:sp>
      <p:sp>
        <p:nvSpPr>
          <p:cNvPr id="59395" name="Text Box 3"/>
          <p:cNvSpPr txBox="1">
            <a:spLocks noChangeArrowheads="1"/>
          </p:cNvSpPr>
          <p:nvPr/>
        </p:nvSpPr>
        <p:spPr bwMode="auto">
          <a:xfrm>
            <a:off x="685800" y="1600200"/>
            <a:ext cx="7848600"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800100" indent="-342900">
              <a:defRPr>
                <a:solidFill>
                  <a:schemeClr val="tx1"/>
                </a:solidFill>
                <a:latin typeface="Times New Roman" panose="02020603050405020304" pitchFamily="18" charset="0"/>
              </a:defRPr>
            </a:lvl2pPr>
            <a:lvl3pPr marL="1257300" indent="-342900">
              <a:defRPr>
                <a:solidFill>
                  <a:schemeClr val="tx1"/>
                </a:solidFill>
                <a:latin typeface="Times New Roman" panose="02020603050405020304" pitchFamily="18" charset="0"/>
              </a:defRPr>
            </a:lvl3pPr>
            <a:lvl4pPr marL="1714500" indent="-342900">
              <a:defRPr>
                <a:solidFill>
                  <a:schemeClr val="tx1"/>
                </a:solidFill>
                <a:latin typeface="Times New Roman" panose="02020603050405020304" pitchFamily="18" charset="0"/>
              </a:defRPr>
            </a:lvl4pPr>
            <a:lvl5pPr marL="2171700" indent="-342900">
              <a:defRPr>
                <a:solidFill>
                  <a:schemeClr val="tx1"/>
                </a:solidFill>
                <a:latin typeface="Times New Roman" panose="02020603050405020304" pitchFamily="18" charset="0"/>
              </a:defRPr>
            </a:lvl5pPr>
            <a:lvl6pPr marL="2628900" indent="-342900" eaLnBrk="0" fontAlgn="base" hangingPunct="0">
              <a:spcBef>
                <a:spcPct val="0"/>
              </a:spcBef>
              <a:spcAft>
                <a:spcPct val="0"/>
              </a:spcAft>
              <a:defRPr>
                <a:solidFill>
                  <a:schemeClr val="tx1"/>
                </a:solidFill>
                <a:latin typeface="Times New Roman" panose="02020603050405020304" pitchFamily="18" charset="0"/>
              </a:defRPr>
            </a:lvl6pPr>
            <a:lvl7pPr marL="3086100" indent="-342900" eaLnBrk="0" fontAlgn="base" hangingPunct="0">
              <a:spcBef>
                <a:spcPct val="0"/>
              </a:spcBef>
              <a:spcAft>
                <a:spcPct val="0"/>
              </a:spcAft>
              <a:defRPr>
                <a:solidFill>
                  <a:schemeClr val="tx1"/>
                </a:solidFill>
                <a:latin typeface="Times New Roman" panose="02020603050405020304" pitchFamily="18" charset="0"/>
              </a:defRPr>
            </a:lvl7pPr>
            <a:lvl8pPr marL="3543300" indent="-342900" eaLnBrk="0" fontAlgn="base" hangingPunct="0">
              <a:spcBef>
                <a:spcPct val="0"/>
              </a:spcBef>
              <a:spcAft>
                <a:spcPct val="0"/>
              </a:spcAft>
              <a:defRPr>
                <a:solidFill>
                  <a:schemeClr val="tx1"/>
                </a:solidFill>
                <a:latin typeface="Times New Roman" panose="02020603050405020304" pitchFamily="18" charset="0"/>
              </a:defRPr>
            </a:lvl8pPr>
            <a:lvl9pPr marL="4000500" indent="-342900" eaLnBrk="0" fontAlgn="base" hangingPunct="0">
              <a:spcBef>
                <a:spcPct val="0"/>
              </a:spcBef>
              <a:spcAft>
                <a:spcPct val="0"/>
              </a:spcAft>
              <a:defRPr>
                <a:solidFill>
                  <a:schemeClr val="tx1"/>
                </a:solidFill>
                <a:latin typeface="Times New Roman" panose="02020603050405020304" pitchFamily="18" charset="0"/>
              </a:defRPr>
            </a:lvl9pPr>
          </a:lstStyle>
          <a:p>
            <a:pPr>
              <a:lnSpc>
                <a:spcPct val="110000"/>
              </a:lnSpc>
              <a:spcBef>
                <a:spcPct val="50000"/>
              </a:spcBef>
              <a:buFont typeface="Century Gothic" panose="020B0502020202020204" pitchFamily="34" charset="0"/>
              <a:buAutoNum type="arabicPeriod"/>
            </a:pPr>
            <a:r>
              <a:rPr lang="ru-RU" altLang="ru-RU" dirty="0" err="1"/>
              <a:t>Боженюк</a:t>
            </a:r>
            <a:r>
              <a:rPr lang="ru-RU" altLang="ru-RU" dirty="0"/>
              <a:t> </a:t>
            </a:r>
            <a:r>
              <a:rPr lang="de-DE" altLang="ru-RU" dirty="0"/>
              <a:t>A.B.</a:t>
            </a:r>
            <a:r>
              <a:rPr lang="ru-RU" altLang="ru-RU" dirty="0"/>
              <a:t> Интеллектуальные интернет-технологии : учебник / A.B. </a:t>
            </a:r>
            <a:r>
              <a:rPr lang="ru-RU" altLang="ru-RU" dirty="0" err="1"/>
              <a:t>Боженюк</a:t>
            </a:r>
            <a:r>
              <a:rPr lang="ru-RU" altLang="ru-RU" dirty="0"/>
              <a:t>, Э.М. Котов., A.A. Целых. — Ростов н/Д: Феникс, 2009. —381 с.</a:t>
            </a:r>
          </a:p>
          <a:p>
            <a:pPr>
              <a:lnSpc>
                <a:spcPct val="110000"/>
              </a:lnSpc>
              <a:spcBef>
                <a:spcPct val="50000"/>
              </a:spcBef>
              <a:buFont typeface="Century Gothic" panose="020B0502020202020204" pitchFamily="34" charset="0"/>
              <a:buAutoNum type="arabicPeriod"/>
            </a:pPr>
            <a:r>
              <a:rPr lang="ru-RU" altLang="ru-RU" dirty="0"/>
              <a:t>Гаврилова Т. А. Базы знаний интеллектуальных систем : учебник / Т. А. Гаврилова, Ф. В. Хорошевский. — СПб.: Питер, 2001. — 384 с.  </a:t>
            </a:r>
          </a:p>
          <a:p>
            <a:pPr>
              <a:lnSpc>
                <a:spcPct val="110000"/>
              </a:lnSpc>
              <a:spcBef>
                <a:spcPct val="50000"/>
              </a:spcBef>
              <a:buFont typeface="Century Gothic" panose="020B0502020202020204" pitchFamily="34" charset="0"/>
              <a:buAutoNum type="arabicPeriod"/>
            </a:pPr>
            <a:r>
              <a:rPr lang="ru-RU" altLang="ru-RU" dirty="0"/>
              <a:t>Лапшин В. А. Онтологии в компьютерных системах. — </a:t>
            </a:r>
            <a:r>
              <a:rPr lang="en-US" altLang="ru-RU" dirty="0">
                <a:latin typeface="Arial" panose="020B0604020202020204" pitchFamily="34" charset="0"/>
                <a:hlinkClick r:id="rId3"/>
              </a:rPr>
              <a:t>http://www.rsdn.ru/article/philosophy/what-is-onto.xml</a:t>
            </a:r>
            <a:endParaRPr lang="ru-RU" altLang="ru-RU" dirty="0">
              <a:latin typeface="Arial" panose="020B0604020202020204" pitchFamily="34" charset="0"/>
            </a:endParaRPr>
          </a:p>
          <a:p>
            <a:pPr>
              <a:lnSpc>
                <a:spcPct val="110000"/>
              </a:lnSpc>
              <a:spcBef>
                <a:spcPct val="50000"/>
              </a:spcBef>
              <a:buFont typeface="Century Gothic" panose="020B0502020202020204" pitchFamily="34" charset="0"/>
              <a:buAutoNum type="arabicPeriod"/>
            </a:pPr>
            <a:r>
              <a:rPr lang="ru-RU" altLang="ru-RU" dirty="0"/>
              <a:t>Б.В. Добров , В.В. Иванов , В.Д. Соловьев , Н.В. Лукашевич // Онтологии и тезаурусы: модели, инструменты, приложения. — </a:t>
            </a:r>
            <a:r>
              <a:rPr lang="en-US" altLang="ru-RU" dirty="0">
                <a:latin typeface="Arial" panose="020B0604020202020204" pitchFamily="34" charset="0"/>
                <a:hlinkClick r:id="rId4"/>
              </a:rPr>
              <a:t>http://www.intuit.ru/goods_store/ebooks/8399</a:t>
            </a:r>
            <a:endParaRPr lang="ru-RU" altLang="ru-RU" dirty="0"/>
          </a:p>
          <a:p>
            <a:pPr>
              <a:lnSpc>
                <a:spcPct val="110000"/>
              </a:lnSpc>
              <a:spcBef>
                <a:spcPct val="50000"/>
              </a:spcBef>
              <a:buFont typeface="Century Gothic" panose="020B0502020202020204" pitchFamily="34" charset="0"/>
              <a:buAutoNum type="arabicPeriod"/>
            </a:pPr>
            <a:r>
              <a:rPr lang="en-US" altLang="ru-RU" dirty="0"/>
              <a:t>Google. </a:t>
            </a:r>
            <a:r>
              <a:rPr lang="ru-RU" altLang="ru-RU" dirty="0"/>
              <a:t>О расширенном описании веб-страниц и структурированных данных. — </a:t>
            </a:r>
            <a:r>
              <a:rPr lang="en-US" altLang="ru-RU" dirty="0">
                <a:latin typeface="Arial" panose="020B0604020202020204" pitchFamily="34" charset="0"/>
                <a:hlinkClick r:id="rId5"/>
              </a:rPr>
              <a:t>https://support.google.com/webmasters/answer/99170?hl=ru&amp;ref_topic=1088472</a:t>
            </a:r>
            <a:endParaRPr lang="ru-RU" altLang="ru-RU"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1219200"/>
            <a:ext cx="7717410" cy="3886200"/>
          </a:xfrm>
        </p:spPr>
        <p:txBody>
          <a:bodyPr/>
          <a:lstStyle/>
          <a:p>
            <a:pPr>
              <a:defRPr/>
            </a:pPr>
            <a:r>
              <a:rPr lang="ru-RU" altLang="ru-RU" dirty="0" smtClean="0">
                <a:latin typeface="Times New Roman" panose="02020603050405020304" pitchFamily="18" charset="0"/>
              </a:rPr>
              <a:t>Таким образом для семантического </a:t>
            </a:r>
            <a:r>
              <a:rPr lang="en-US" altLang="ru-RU" dirty="0" smtClean="0">
                <a:latin typeface="Times New Roman" panose="02020603050405020304" pitchFamily="18" charset="0"/>
              </a:rPr>
              <a:t>Web </a:t>
            </a:r>
            <a:r>
              <a:rPr lang="ru-RU" altLang="ru-RU" dirty="0" smtClean="0">
                <a:latin typeface="Times New Roman" panose="02020603050405020304" pitchFamily="18" charset="0"/>
              </a:rPr>
              <a:t>необходимо конструировать </a:t>
            </a:r>
            <a:r>
              <a:rPr lang="ru-RU" altLang="ru-RU" dirty="0" smtClean="0">
                <a:latin typeface="Times New Roman" panose="02020603050405020304" pitchFamily="18" charset="0"/>
                <a:hlinkClick r:id="rId2"/>
              </a:rPr>
              <a:t>интеллектуальных агентов</a:t>
            </a:r>
            <a:r>
              <a:rPr lang="ru-RU" altLang="ru-RU" dirty="0" smtClean="0">
                <a:latin typeface="Times New Roman" panose="02020603050405020304" pitchFamily="18" charset="0"/>
              </a:rPr>
              <a:t>, способных обрабатывать метаданные для извлечения знаний из семантически структурированных Интернет-данных.</a:t>
            </a:r>
          </a:p>
          <a:p>
            <a:pPr marL="0" indent="0">
              <a:buFont typeface="Wingdings 3" panose="05040102010807070707" pitchFamily="18" charset="2"/>
              <a:buNone/>
              <a:defRPr/>
            </a:pPr>
            <a:endParaRPr lang="ru-RU" altLang="ru-RU" sz="600" dirty="0" smtClean="0">
              <a:latin typeface="Times New Roman" panose="02020603050405020304" pitchFamily="18" charset="0"/>
            </a:endParaRPr>
          </a:p>
          <a:p>
            <a:pPr marL="0" indent="0">
              <a:buFont typeface="Wingdings 3" panose="05040102010807070707" pitchFamily="18" charset="2"/>
              <a:buNone/>
              <a:defRPr/>
            </a:pPr>
            <a:endParaRPr lang="ru-RU" altLang="ru-RU" sz="600" dirty="0" smtClean="0">
              <a:latin typeface="Times New Roman" panose="02020603050405020304" pitchFamily="18" charset="0"/>
            </a:endParaRPr>
          </a:p>
          <a:p>
            <a:pPr marL="0" indent="0">
              <a:buFont typeface="Wingdings 3" panose="05040102010807070707" pitchFamily="18" charset="2"/>
              <a:buNone/>
              <a:defRPr/>
            </a:pPr>
            <a:r>
              <a:rPr lang="ru-RU" dirty="0" smtClean="0">
                <a:latin typeface="Times New Roman" panose="02020603050405020304" pitchFamily="18" charset="0"/>
                <a:cs typeface="Times New Roman" panose="02020603050405020304" pitchFamily="18" charset="0"/>
              </a:rPr>
              <a:t>Существуют различные модели представления знаний: продукционные, фреймы, формальные логические… Здесь мы рассмотрим модели представления знаний в виде </a:t>
            </a:r>
            <a:r>
              <a:rPr lang="ru-RU" sz="2400" dirty="0" smtClean="0">
                <a:solidFill>
                  <a:srgbClr val="FFFF00"/>
                </a:solidFill>
                <a:latin typeface="Arial" panose="020B0604020202020204" pitchFamily="34" charset="0"/>
                <a:cs typeface="Arial" panose="020B0604020202020204" pitchFamily="34" charset="0"/>
              </a:rPr>
              <a:t>семантических сетей</a:t>
            </a:r>
            <a:r>
              <a:rPr lang="ru-RU" dirty="0" smtClean="0">
                <a:latin typeface="Times New Roman" panose="02020603050405020304" pitchFamily="18" charset="0"/>
                <a:cs typeface="Times New Roman" panose="02020603050405020304" pitchFamily="18" charset="0"/>
              </a:rPr>
              <a:t>.</a:t>
            </a:r>
            <a:r>
              <a:rPr lang="ru-RU" altLang="ru-RU" dirty="0" smtClean="0">
                <a:latin typeface="Times New Roman" panose="02020603050405020304" pitchFamily="18" charset="0"/>
              </a:rPr>
              <a:t> Именно семантические сети лучше других соответствуют организации долговременной памяти человека.</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Заголовок 4"/>
          <p:cNvSpPr>
            <a:spLocks noGrp="1"/>
          </p:cNvSpPr>
          <p:nvPr>
            <p:ph type="title"/>
          </p:nvPr>
        </p:nvSpPr>
        <p:spPr>
          <a:xfrm>
            <a:off x="838200" y="228600"/>
            <a:ext cx="7056438" cy="1400175"/>
          </a:xfrm>
        </p:spPr>
        <p:txBody>
          <a:bodyPr/>
          <a:lstStyle/>
          <a:p>
            <a:r>
              <a:rPr lang="ru-RU" altLang="ru-RU" dirty="0" smtClean="0">
                <a:solidFill>
                  <a:srgbClr val="FFFF00"/>
                </a:solidFill>
              </a:rPr>
              <a:t>Онтологии</a:t>
            </a:r>
            <a:r>
              <a:rPr lang="ru-RU" altLang="ru-RU" dirty="0" smtClean="0"/>
              <a:t> – область знаний о структуре бытия</a:t>
            </a:r>
          </a:p>
        </p:txBody>
      </p:sp>
      <p:sp>
        <p:nvSpPr>
          <p:cNvPr id="24579" name="Объект 5"/>
          <p:cNvSpPr>
            <a:spLocks noGrp="1"/>
          </p:cNvSpPr>
          <p:nvPr>
            <p:ph idx="1"/>
          </p:nvPr>
        </p:nvSpPr>
        <p:spPr>
          <a:xfrm>
            <a:off x="533400" y="1905000"/>
            <a:ext cx="8001000" cy="4195762"/>
          </a:xfrm>
        </p:spPr>
        <p:txBody>
          <a:bodyPr/>
          <a:lstStyle/>
          <a:p>
            <a:pPr marL="0" indent="628650" defTabSz="628650">
              <a:lnSpc>
                <a:spcPct val="110000"/>
              </a:lnSpc>
              <a:spcBef>
                <a:spcPts val="600"/>
              </a:spcBef>
              <a:buClrTx/>
              <a:buSzTx/>
              <a:buFontTx/>
              <a:buNone/>
            </a:pPr>
            <a:r>
              <a:rPr lang="ru-RU" altLang="ru-RU" dirty="0" smtClean="0">
                <a:latin typeface="Times New Roman" panose="02020603050405020304" pitchFamily="18" charset="0"/>
              </a:rPr>
              <a:t>Для того, чтобы агенты могли автоматически обрабатывать данные, знания, взаимодействовать между собой необходимо иметь общее (разделяемое всеми агентами и людьми) </a:t>
            </a:r>
            <a:r>
              <a:rPr lang="ru-RU" altLang="ru-RU" i="1" dirty="0" smtClean="0">
                <a:latin typeface="Times New Roman" panose="02020603050405020304" pitchFamily="18" charset="0"/>
              </a:rPr>
              <a:t>формальное представление любого ресурса</a:t>
            </a:r>
            <a:r>
              <a:rPr lang="ru-RU" altLang="ru-RU" dirty="0" smtClean="0">
                <a:latin typeface="Times New Roman" panose="02020603050405020304" pitchFamily="18" charset="0"/>
              </a:rPr>
              <a:t>, отражающее структуру его понятий и связей между ними. Именно для этой цели в </a:t>
            </a:r>
            <a:r>
              <a:rPr lang="ru-RU" altLang="ru-RU" dirty="0" err="1" smtClean="0">
                <a:latin typeface="Times New Roman" panose="02020603050405020304" pitchFamily="18" charset="0"/>
              </a:rPr>
              <a:t>Semantic</a:t>
            </a:r>
            <a:r>
              <a:rPr lang="ru-RU" altLang="ru-RU" dirty="0" smtClean="0">
                <a:latin typeface="Times New Roman" panose="02020603050405020304" pitchFamily="18" charset="0"/>
              </a:rPr>
              <a:t> </a:t>
            </a:r>
            <a:r>
              <a:rPr lang="ru-RU" altLang="ru-RU" dirty="0" err="1" smtClean="0">
                <a:latin typeface="Times New Roman" panose="02020603050405020304" pitchFamily="18" charset="0"/>
              </a:rPr>
              <a:t>Web</a:t>
            </a:r>
            <a:r>
              <a:rPr lang="ru-RU" altLang="ru-RU" dirty="0" smtClean="0">
                <a:latin typeface="Times New Roman" panose="02020603050405020304" pitchFamily="18" charset="0"/>
              </a:rPr>
              <a:t> используются </a:t>
            </a:r>
            <a:r>
              <a:rPr lang="ru-RU" altLang="ru-RU" b="1" i="1" dirty="0" smtClean="0">
                <a:solidFill>
                  <a:srgbClr val="FFFF66"/>
                </a:solidFill>
                <a:latin typeface="Times New Roman" panose="02020603050405020304" pitchFamily="18" charset="0"/>
              </a:rPr>
              <a:t>онтологии</a:t>
            </a:r>
            <a:r>
              <a:rPr lang="ru-RU" altLang="ru-RU" dirty="0" smtClean="0">
                <a:latin typeface="Times New Roman" panose="02020603050405020304" pitchFamily="18" charset="0"/>
              </a:rPr>
              <a:t>.</a:t>
            </a:r>
          </a:p>
          <a:p>
            <a:pPr marL="0" indent="628650" defTabSz="628650">
              <a:lnSpc>
                <a:spcPct val="110000"/>
              </a:lnSpc>
              <a:spcBef>
                <a:spcPts val="600"/>
              </a:spcBef>
              <a:buClrTx/>
              <a:buSzTx/>
              <a:buFontTx/>
              <a:buNone/>
            </a:pPr>
            <a:r>
              <a:rPr lang="ru-RU" altLang="ru-RU" dirty="0" smtClean="0">
                <a:latin typeface="Times New Roman" panose="02020603050405020304" pitchFamily="18" charset="0"/>
              </a:rPr>
              <a:t>Онтологии позволяют интеллектуальным агентам автоматически, без участия человека, определять смысл терминов использованных при описании ресурсов, получить логические следствия, факты, которые не представлены в онтологии буквально, но следуют из ее </a:t>
            </a:r>
            <a:r>
              <a:rPr lang="ru-RU" altLang="ru-RU" b="1" i="1" dirty="0" smtClean="0">
                <a:solidFill>
                  <a:srgbClr val="FFFF66"/>
                </a:solidFill>
                <a:latin typeface="Times New Roman" panose="02020603050405020304" pitchFamily="18" charset="0"/>
              </a:rPr>
              <a:t>семантики</a:t>
            </a:r>
            <a:r>
              <a:rPr lang="ru-RU" altLang="ru-RU" dirty="0" smtClean="0">
                <a:latin typeface="Times New Roman" panose="02020603050405020304" pitchFamily="18" charset="0"/>
              </a:rPr>
              <a:t>. Это один из механизмов программных агентов, позволяющий им принимать «разумные» решения и действия.</a:t>
            </a:r>
          </a:p>
        </p:txBody>
      </p:sp>
    </p:spTree>
    <p:extLst>
      <p:ext uri="{BB962C8B-B14F-4D97-AF65-F5344CB8AC3E}">
        <p14:creationId xmlns:p14="http://schemas.microsoft.com/office/powerpoint/2010/main" val="412938054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40" name="Rectangle 4"/>
          <p:cNvSpPr>
            <a:spLocks noChangeArrowheads="1"/>
          </p:cNvSpPr>
          <p:nvPr/>
        </p:nvSpPr>
        <p:spPr bwMode="auto">
          <a:xfrm>
            <a:off x="976313" y="198438"/>
            <a:ext cx="777240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200">
                <a:solidFill>
                  <a:schemeClr val="tx2"/>
                </a:solidFill>
                <a:latin typeface="Times New Roman" panose="02020603050405020304" pitchFamily="18" charset="0"/>
              </a:defRPr>
            </a:lvl1pPr>
            <a:lvl2pPr>
              <a:spcBef>
                <a:spcPct val="0"/>
              </a:spcBef>
              <a:defRPr sz="4200">
                <a:solidFill>
                  <a:schemeClr val="tx2"/>
                </a:solidFill>
                <a:latin typeface="Times New Roman" panose="02020603050405020304" pitchFamily="18" charset="0"/>
              </a:defRPr>
            </a:lvl2pPr>
            <a:lvl3pPr>
              <a:spcBef>
                <a:spcPct val="0"/>
              </a:spcBef>
              <a:defRPr sz="4200">
                <a:solidFill>
                  <a:schemeClr val="tx2"/>
                </a:solidFill>
                <a:latin typeface="Times New Roman" panose="02020603050405020304" pitchFamily="18" charset="0"/>
              </a:defRPr>
            </a:lvl3pPr>
            <a:lvl4pPr>
              <a:spcBef>
                <a:spcPct val="0"/>
              </a:spcBef>
              <a:defRPr sz="4200">
                <a:solidFill>
                  <a:schemeClr val="tx2"/>
                </a:solidFill>
                <a:latin typeface="Times New Roman" panose="02020603050405020304" pitchFamily="18" charset="0"/>
              </a:defRPr>
            </a:lvl4pPr>
            <a:lvl5pPr>
              <a:spcBef>
                <a:spcPct val="0"/>
              </a:spcBef>
              <a:defRPr sz="4200">
                <a:solidFill>
                  <a:schemeClr val="tx2"/>
                </a:solidFill>
                <a:latin typeface="Times New Roman" panose="02020603050405020304" pitchFamily="18" charset="0"/>
              </a:defRPr>
            </a:lvl5pPr>
            <a:lvl6pPr marL="457200" fontAlgn="base">
              <a:spcBef>
                <a:spcPct val="0"/>
              </a:spcBef>
              <a:spcAft>
                <a:spcPct val="0"/>
              </a:spcAft>
              <a:defRPr sz="4200">
                <a:solidFill>
                  <a:schemeClr val="tx2"/>
                </a:solidFill>
                <a:latin typeface="Times New Roman" panose="02020603050405020304" pitchFamily="18" charset="0"/>
              </a:defRPr>
            </a:lvl6pPr>
            <a:lvl7pPr marL="914400" fontAlgn="base">
              <a:spcBef>
                <a:spcPct val="0"/>
              </a:spcBef>
              <a:spcAft>
                <a:spcPct val="0"/>
              </a:spcAft>
              <a:defRPr sz="4200">
                <a:solidFill>
                  <a:schemeClr val="tx2"/>
                </a:solidFill>
                <a:latin typeface="Times New Roman" panose="02020603050405020304" pitchFamily="18" charset="0"/>
              </a:defRPr>
            </a:lvl7pPr>
            <a:lvl8pPr marL="1371600" fontAlgn="base">
              <a:spcBef>
                <a:spcPct val="0"/>
              </a:spcBef>
              <a:spcAft>
                <a:spcPct val="0"/>
              </a:spcAft>
              <a:defRPr sz="4200">
                <a:solidFill>
                  <a:schemeClr val="tx2"/>
                </a:solidFill>
                <a:latin typeface="Times New Roman" panose="02020603050405020304" pitchFamily="18" charset="0"/>
              </a:defRPr>
            </a:lvl8pPr>
            <a:lvl9pPr marL="1828800" fontAlgn="base">
              <a:spcBef>
                <a:spcPct val="0"/>
              </a:spcBef>
              <a:spcAft>
                <a:spcPct val="0"/>
              </a:spcAft>
              <a:defRPr sz="4200">
                <a:solidFill>
                  <a:schemeClr val="tx2"/>
                </a:solidFill>
                <a:latin typeface="Times New Roman" panose="02020603050405020304" pitchFamily="18" charset="0"/>
              </a:defRPr>
            </a:lvl9pPr>
          </a:lstStyle>
          <a:p>
            <a:pPr>
              <a:defRPr/>
            </a:pPr>
            <a:r>
              <a:rPr lang="ru-RU" dirty="0">
                <a:latin typeface="+mj-lt"/>
                <a:ea typeface="+mj-ea"/>
                <a:cs typeface="+mj-cs"/>
              </a:rPr>
              <a:t>Где мы сейчас</a:t>
            </a:r>
            <a:r>
              <a:rPr lang="en-US" dirty="0">
                <a:latin typeface="+mj-lt"/>
                <a:ea typeface="+mj-ea"/>
                <a:cs typeface="+mj-cs"/>
              </a:rPr>
              <a:t>?</a:t>
            </a:r>
            <a:r>
              <a:rPr lang="en-GB" dirty="0">
                <a:latin typeface="+mj-lt"/>
                <a:ea typeface="+mj-ea"/>
                <a:cs typeface="+mj-cs"/>
              </a:rPr>
              <a:t> </a:t>
            </a:r>
            <a:endParaRPr lang="en-US" dirty="0">
              <a:latin typeface="+mj-lt"/>
              <a:ea typeface="+mj-ea"/>
              <a:cs typeface="+mj-cs"/>
            </a:endParaRPr>
          </a:p>
        </p:txBody>
      </p:sp>
      <p:pic>
        <p:nvPicPr>
          <p:cNvPr id="26627" name="Picture 6" descr="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990600"/>
            <a:ext cx="6125446"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11"/>
          <p:cNvSpPr txBox="1">
            <a:spLocks noChangeArrowheads="1"/>
          </p:cNvSpPr>
          <p:nvPr/>
        </p:nvSpPr>
        <p:spPr bwMode="auto">
          <a:xfrm>
            <a:off x="304800" y="4876800"/>
            <a:ext cx="5867400" cy="164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ru-RU" altLang="ru-RU" sz="2800" dirty="0">
                <a:latin typeface="Times New Roman" panose="02020603050405020304" pitchFamily="18" charset="0"/>
              </a:rPr>
              <a:t>Это синтаксический </a:t>
            </a:r>
            <a:r>
              <a:rPr lang="en-US" altLang="ru-RU" sz="2800" dirty="0">
                <a:latin typeface="Times New Roman" panose="02020603050405020304" pitchFamily="18" charset="0"/>
              </a:rPr>
              <a:t>Web</a:t>
            </a:r>
            <a:endParaRPr lang="ru-RU" altLang="ru-RU" sz="2800" dirty="0">
              <a:latin typeface="Times New Roman" panose="02020603050405020304" pitchFamily="18" charset="0"/>
            </a:endParaRPr>
          </a:p>
          <a:p>
            <a:pPr>
              <a:spcBef>
                <a:spcPct val="0"/>
              </a:spcBef>
              <a:buClrTx/>
              <a:buSzTx/>
              <a:buFontTx/>
              <a:buNone/>
            </a:pPr>
            <a:r>
              <a:rPr lang="ru-RU" altLang="ru-RU" sz="1800" dirty="0" smtClean="0">
                <a:latin typeface="Times New Roman" panose="02020603050405020304" pitchFamily="18" charset="0"/>
              </a:rPr>
              <a:t>Мы </a:t>
            </a:r>
            <a:r>
              <a:rPr lang="ru-RU" altLang="ru-RU" sz="1800" dirty="0">
                <a:latin typeface="Times New Roman" panose="02020603050405020304" pitchFamily="18" charset="0"/>
              </a:rPr>
              <a:t>не выделяем типы ресурсов и отношения между ними (</a:t>
            </a:r>
            <a:r>
              <a:rPr lang="ru-RU" altLang="ru-RU" sz="1800" dirty="0">
                <a:solidFill>
                  <a:srgbClr val="FFC000"/>
                </a:solidFill>
                <a:latin typeface="Times New Roman" panose="02020603050405020304" pitchFamily="18" charset="0"/>
              </a:rPr>
              <a:t>онтологии</a:t>
            </a:r>
            <a:r>
              <a:rPr lang="ru-RU" altLang="ru-RU" sz="1800" dirty="0" smtClean="0">
                <a:latin typeface="Times New Roman" panose="02020603050405020304" pitchFamily="18" charset="0"/>
              </a:rPr>
              <a:t>). Знания из такой сети можно пытаться извлечь только с помощью </a:t>
            </a:r>
            <a:r>
              <a:rPr lang="en-US" altLang="ru-RU" sz="1800" dirty="0" err="1" smtClean="0">
                <a:latin typeface="Times New Roman" panose="02020603050405020304" pitchFamily="18" charset="0"/>
              </a:rPr>
              <a:t>TextMinimg</a:t>
            </a:r>
            <a:r>
              <a:rPr lang="en-US" altLang="ru-RU" sz="1800" dirty="0" smtClean="0">
                <a:latin typeface="Times New Roman" panose="02020603050405020304" pitchFamily="18" charset="0"/>
              </a:rPr>
              <a:t>. </a:t>
            </a:r>
            <a:endParaRPr lang="ru-RU" altLang="ru-RU" sz="1800" dirty="0" smtClean="0">
              <a:latin typeface="Times New Roman" panose="02020603050405020304" pitchFamily="18" charset="0"/>
            </a:endParaRPr>
          </a:p>
          <a:p>
            <a:pPr>
              <a:spcBef>
                <a:spcPct val="0"/>
              </a:spcBef>
              <a:buClrTx/>
              <a:buSzTx/>
              <a:buFontTx/>
              <a:buNone/>
            </a:pPr>
            <a:r>
              <a:rPr lang="ru-RU" altLang="ru-RU" sz="1800" dirty="0" smtClean="0">
                <a:latin typeface="Times New Roman" panose="02020603050405020304" pitchFamily="18" charset="0"/>
              </a:rPr>
              <a:t>Далее мы будем привлекать онтологии. </a:t>
            </a:r>
            <a:endParaRPr lang="ru-RU" altLang="ru-RU" sz="1800"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21"/>
          <p:cNvSpPr txBox="1">
            <a:spLocks noChangeArrowheads="1"/>
          </p:cNvSpPr>
          <p:nvPr/>
        </p:nvSpPr>
        <p:spPr bwMode="auto">
          <a:xfrm>
            <a:off x="609600" y="1219200"/>
            <a:ext cx="8077200" cy="524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nSpc>
                <a:spcPct val="110000"/>
              </a:lnSpc>
              <a:spcBef>
                <a:spcPct val="50000"/>
              </a:spcBef>
              <a:buClrTx/>
              <a:buSzTx/>
              <a:buFontTx/>
              <a:buNone/>
            </a:pPr>
            <a:r>
              <a:rPr lang="en-US" altLang="ru-RU" sz="1800" dirty="0">
                <a:latin typeface="Times New Roman" panose="02020603050405020304" pitchFamily="18" charset="0"/>
              </a:rPr>
              <a:t>HTML</a:t>
            </a:r>
            <a:r>
              <a:rPr lang="ru-RU" altLang="ru-RU" sz="1800" dirty="0">
                <a:latin typeface="Times New Roman" panose="02020603050405020304" pitchFamily="18" charset="0"/>
              </a:rPr>
              <a:t>-страница описывает визуальное представление информации о </a:t>
            </a:r>
            <a:r>
              <a:rPr lang="en-US" altLang="ru-RU" sz="1800" dirty="0">
                <a:latin typeface="Times New Roman" panose="02020603050405020304" pitchFamily="18" charset="0"/>
              </a:rPr>
              <a:t>Web</a:t>
            </a:r>
            <a:r>
              <a:rPr lang="ru-RU" altLang="ru-RU" sz="1800" dirty="0">
                <a:latin typeface="Times New Roman" panose="02020603050405020304" pitchFamily="18" charset="0"/>
              </a:rPr>
              <a:t>-ресурсе и трудно поддаётся смысловому анализу компьютерами.</a:t>
            </a:r>
          </a:p>
          <a:p>
            <a:pPr>
              <a:lnSpc>
                <a:spcPct val="110000"/>
              </a:lnSpc>
              <a:spcBef>
                <a:spcPct val="50000"/>
              </a:spcBef>
              <a:buClrTx/>
              <a:buSzTx/>
              <a:buFontTx/>
              <a:buNone/>
            </a:pPr>
            <a:r>
              <a:rPr lang="ru-RU" altLang="ru-RU" sz="1800" dirty="0">
                <a:latin typeface="Times New Roman" panose="02020603050405020304" pitchFamily="18" charset="0"/>
              </a:rPr>
              <a:t>Акцент концепции </a:t>
            </a:r>
            <a:r>
              <a:rPr kumimoji="1" lang="en-US" altLang="ru-RU" sz="1800" b="1" dirty="0">
                <a:solidFill>
                  <a:srgbClr val="FFFFFF"/>
                </a:solidFill>
                <a:latin typeface="Times New Roman" panose="02020603050405020304" pitchFamily="18" charset="0"/>
              </a:rPr>
              <a:t>Semantic Web </a:t>
            </a:r>
            <a:r>
              <a:rPr lang="ru-RU" altLang="ru-RU" sz="1800" dirty="0">
                <a:latin typeface="Times New Roman" panose="02020603050405020304" pitchFamily="18" charset="0"/>
              </a:rPr>
              <a:t>делается на работе с </a:t>
            </a:r>
            <a:r>
              <a:rPr lang="ru-RU" altLang="ru-RU" sz="1800" b="1" dirty="0">
                <a:solidFill>
                  <a:srgbClr val="FFFF66"/>
                </a:solidFill>
                <a:latin typeface="Times New Roman" panose="02020603050405020304" pitchFamily="18" charset="0"/>
              </a:rPr>
              <a:t>метаданными</a:t>
            </a:r>
            <a:r>
              <a:rPr lang="ru-RU" altLang="ru-RU" sz="1800" dirty="0">
                <a:latin typeface="Times New Roman" panose="02020603050405020304" pitchFamily="18" charset="0"/>
              </a:rPr>
              <a:t>, однозначно характеризующими свойства и содержание </a:t>
            </a:r>
            <a:r>
              <a:rPr lang="en-US" altLang="ru-RU" sz="1800" dirty="0">
                <a:latin typeface="Times New Roman" panose="02020603050405020304" pitchFamily="18" charset="0"/>
              </a:rPr>
              <a:t>Web</a:t>
            </a:r>
            <a:r>
              <a:rPr lang="ru-RU" altLang="ru-RU" sz="1800" dirty="0">
                <a:latin typeface="Times New Roman" panose="02020603050405020304" pitchFamily="18" charset="0"/>
              </a:rPr>
              <a:t>-ресурсов вместо текстового анализа документов (</a:t>
            </a:r>
            <a:r>
              <a:rPr lang="en-US" altLang="ru-RU" sz="1800" dirty="0">
                <a:latin typeface="Times New Roman" panose="02020603050405020304" pitchFamily="18" charset="0"/>
              </a:rPr>
              <a:t>Text Mining</a:t>
            </a:r>
            <a:r>
              <a:rPr lang="ru-RU" altLang="ru-RU" sz="1800" dirty="0">
                <a:latin typeface="Times New Roman" panose="02020603050405020304" pitchFamily="18" charset="0"/>
              </a:rPr>
              <a:t>). </a:t>
            </a:r>
            <a:r>
              <a:rPr kumimoji="1" lang="en-US" altLang="ru-RU" sz="1800" b="1" dirty="0">
                <a:solidFill>
                  <a:srgbClr val="FFFFFF"/>
                </a:solidFill>
                <a:latin typeface="Times New Roman" panose="02020603050405020304" pitchFamily="18" charset="0"/>
              </a:rPr>
              <a:t>Semantic Web</a:t>
            </a:r>
            <a:r>
              <a:rPr kumimoji="1" lang="ru-RU" altLang="ru-RU" sz="1800" dirty="0">
                <a:solidFill>
                  <a:srgbClr val="FFFFFF"/>
                </a:solidFill>
                <a:latin typeface="Times New Roman" panose="02020603050405020304" pitchFamily="18" charset="0"/>
              </a:rPr>
              <a:t> разделил средства визуализации (</a:t>
            </a:r>
            <a:r>
              <a:rPr kumimoji="1" lang="en-US" altLang="ru-RU" sz="1800" dirty="0">
                <a:solidFill>
                  <a:srgbClr val="FFFFFF"/>
                </a:solidFill>
                <a:latin typeface="Times New Roman" panose="02020603050405020304" pitchFamily="18" charset="0"/>
              </a:rPr>
              <a:t>HTML</a:t>
            </a:r>
            <a:r>
              <a:rPr kumimoji="1" lang="ru-RU" altLang="ru-RU" sz="1800" dirty="0">
                <a:solidFill>
                  <a:srgbClr val="FFFFFF"/>
                </a:solidFill>
                <a:latin typeface="Times New Roman" panose="02020603050405020304" pitchFamily="18" charset="0"/>
              </a:rPr>
              <a:t>) и средства смыслового содержания (</a:t>
            </a:r>
            <a:r>
              <a:rPr kumimoji="1" lang="en-US" altLang="ru-RU" sz="1800" dirty="0">
                <a:solidFill>
                  <a:srgbClr val="FFFFFF"/>
                </a:solidFill>
                <a:latin typeface="Times New Roman" panose="02020603050405020304" pitchFamily="18" charset="0"/>
              </a:rPr>
              <a:t>XML</a:t>
            </a:r>
            <a:r>
              <a:rPr kumimoji="1" lang="ru-RU" altLang="ru-RU" sz="1800" dirty="0">
                <a:solidFill>
                  <a:srgbClr val="FFFFFF"/>
                </a:solidFill>
                <a:latin typeface="Times New Roman" panose="02020603050405020304" pitchFamily="18" charset="0"/>
              </a:rPr>
              <a:t> →</a:t>
            </a:r>
            <a:r>
              <a:rPr kumimoji="1" lang="en-US" altLang="ru-RU" sz="1800" dirty="0">
                <a:solidFill>
                  <a:srgbClr val="FFFFFF"/>
                </a:solidFill>
                <a:latin typeface="Times New Roman" panose="02020603050405020304" pitchFamily="18" charset="0"/>
              </a:rPr>
              <a:t> RDF </a:t>
            </a:r>
            <a:r>
              <a:rPr kumimoji="1" lang="ru-RU" altLang="ru-RU" sz="1800" dirty="0">
                <a:solidFill>
                  <a:srgbClr val="FFFFFF"/>
                </a:solidFill>
                <a:latin typeface="Times New Roman" panose="02020603050405020304" pitchFamily="18" charset="0"/>
              </a:rPr>
              <a:t>+</a:t>
            </a:r>
            <a:r>
              <a:rPr kumimoji="1" lang="en-US" altLang="ru-RU" sz="1800" dirty="0">
                <a:solidFill>
                  <a:srgbClr val="FFFFFF"/>
                </a:solidFill>
                <a:latin typeface="Times New Roman" panose="02020603050405020304" pitchFamily="18" charset="0"/>
              </a:rPr>
              <a:t> OWL</a:t>
            </a:r>
            <a:r>
              <a:rPr kumimoji="1" lang="ru-RU" altLang="ru-RU" sz="1800" dirty="0">
                <a:solidFill>
                  <a:srgbClr val="FFFFFF"/>
                </a:solidFill>
                <a:latin typeface="Times New Roman" panose="02020603050405020304" pitchFamily="18" charset="0"/>
              </a:rPr>
              <a:t>).</a:t>
            </a:r>
            <a:endParaRPr lang="ru-RU" altLang="ru-RU" sz="1800" dirty="0">
              <a:latin typeface="Times New Roman" panose="02020603050405020304" pitchFamily="18" charset="0"/>
            </a:endParaRPr>
          </a:p>
          <a:p>
            <a:pPr>
              <a:lnSpc>
                <a:spcPct val="110000"/>
              </a:lnSpc>
              <a:spcBef>
                <a:spcPct val="50000"/>
              </a:spcBef>
              <a:buClrTx/>
              <a:buSzTx/>
              <a:buFontTx/>
              <a:buNone/>
            </a:pPr>
            <a:r>
              <a:rPr kumimoji="1" lang="en-US" altLang="ru-RU" sz="1800" b="1" dirty="0">
                <a:solidFill>
                  <a:srgbClr val="FFFFFF"/>
                </a:solidFill>
                <a:latin typeface="Times New Roman" panose="02020603050405020304" pitchFamily="18" charset="0"/>
              </a:rPr>
              <a:t>Semantic Web</a:t>
            </a:r>
            <a:r>
              <a:rPr kumimoji="1" lang="en-US" altLang="ru-RU" sz="1800" dirty="0">
                <a:solidFill>
                  <a:srgbClr val="FFFFFF"/>
                </a:solidFill>
                <a:latin typeface="Times New Roman" panose="02020603050405020304" pitchFamily="18" charset="0"/>
              </a:rPr>
              <a:t> </a:t>
            </a:r>
            <a:r>
              <a:rPr kumimoji="1" lang="ru-RU" altLang="ru-RU" sz="1800" dirty="0">
                <a:solidFill>
                  <a:srgbClr val="FFFFFF"/>
                </a:solidFill>
                <a:latin typeface="Times New Roman" panose="02020603050405020304" pitchFamily="18" charset="0"/>
              </a:rPr>
              <a:t>создает общую </a:t>
            </a:r>
            <a:r>
              <a:rPr kumimoji="1" lang="en-US" altLang="ru-RU" sz="1800" dirty="0">
                <a:solidFill>
                  <a:srgbClr val="FFFFFF"/>
                </a:solidFill>
                <a:latin typeface="Times New Roman" panose="02020603050405020304" pitchFamily="18" charset="0"/>
              </a:rPr>
              <a:t>Web</a:t>
            </a:r>
            <a:r>
              <a:rPr kumimoji="1" lang="ru-RU" altLang="ru-RU" sz="1800" dirty="0">
                <a:solidFill>
                  <a:srgbClr val="FFFFFF"/>
                </a:solidFill>
                <a:latin typeface="Times New Roman" panose="02020603050405020304" pitchFamily="18" charset="0"/>
              </a:rPr>
              <a:t>-структуру, из которой можно выделять данные (</a:t>
            </a:r>
            <a:r>
              <a:rPr kumimoji="1" lang="ru-RU" altLang="ru-RU" sz="1800" dirty="0">
                <a:solidFill>
                  <a:srgbClr val="FFFF00"/>
                </a:solidFill>
                <a:latin typeface="Times New Roman" panose="02020603050405020304" pitchFamily="18" charset="0"/>
              </a:rPr>
              <a:t>факты</a:t>
            </a:r>
            <a:r>
              <a:rPr kumimoji="1" lang="ru-RU" altLang="ru-RU" sz="1800" dirty="0">
                <a:solidFill>
                  <a:srgbClr val="FFFFFF"/>
                </a:solidFill>
                <a:latin typeface="Times New Roman" panose="02020603050405020304" pitchFamily="18" charset="0"/>
              </a:rPr>
              <a:t>) и метаданные</a:t>
            </a:r>
            <a:r>
              <a:rPr kumimoji="1" lang="en-US" altLang="ru-RU" sz="1800" dirty="0">
                <a:solidFill>
                  <a:srgbClr val="FFFFFF"/>
                </a:solidFill>
                <a:latin typeface="Times New Roman" panose="02020603050405020304" pitchFamily="18" charset="0"/>
              </a:rPr>
              <a:t> </a:t>
            </a:r>
            <a:r>
              <a:rPr kumimoji="1" lang="ru-RU" altLang="ru-RU" sz="1800" dirty="0">
                <a:solidFill>
                  <a:srgbClr val="FFFFFF"/>
                </a:solidFill>
                <a:latin typeface="Times New Roman" panose="02020603050405020304" pitchFamily="18" charset="0"/>
              </a:rPr>
              <a:t>(</a:t>
            </a:r>
            <a:r>
              <a:rPr lang="ru-RU" altLang="ru-RU" sz="1800" b="1" dirty="0">
                <a:solidFill>
                  <a:srgbClr val="FFFF66"/>
                </a:solidFill>
                <a:latin typeface="Times New Roman" panose="02020603050405020304" pitchFamily="18" charset="0"/>
              </a:rPr>
              <a:t>знания </a:t>
            </a:r>
            <a:r>
              <a:rPr kumimoji="1" lang="ru-RU" altLang="ru-RU" sz="1800" dirty="0">
                <a:solidFill>
                  <a:srgbClr val="FFFFFF"/>
                </a:solidFill>
                <a:latin typeface="Times New Roman" panose="02020603050405020304" pitchFamily="18" charset="0"/>
              </a:rPr>
              <a:t>над данными). Такие метаданные можно многократно использовать в самых разнообразных приложениях, не только в </a:t>
            </a:r>
            <a:r>
              <a:rPr kumimoji="1" lang="en-US" altLang="ru-RU" sz="1800" dirty="0">
                <a:solidFill>
                  <a:srgbClr val="FFFFFF"/>
                </a:solidFill>
                <a:latin typeface="Times New Roman" panose="02020603050405020304" pitchFamily="18" charset="0"/>
              </a:rPr>
              <a:t>Internet. </a:t>
            </a:r>
            <a:r>
              <a:rPr kumimoji="1" lang="ru-RU" altLang="ru-RU" sz="1800" dirty="0">
                <a:solidFill>
                  <a:srgbClr val="FFFFFF"/>
                </a:solidFill>
                <a:latin typeface="Times New Roman" panose="02020603050405020304" pitchFamily="18" charset="0"/>
              </a:rPr>
              <a:t>О</a:t>
            </a:r>
            <a:r>
              <a:rPr kumimoji="1" lang="ru-RU" altLang="ru-RU" sz="1800" dirty="0">
                <a:latin typeface="Times New Roman" panose="02020603050405020304" pitchFamily="18" charset="0"/>
              </a:rPr>
              <a:t>писание знаний в </a:t>
            </a:r>
            <a:r>
              <a:rPr kumimoji="1" lang="en-US" altLang="ru-RU" sz="1800" dirty="0">
                <a:solidFill>
                  <a:srgbClr val="FFFFFF"/>
                </a:solidFill>
                <a:latin typeface="Times New Roman" panose="02020603050405020304" pitchFamily="18" charset="0"/>
              </a:rPr>
              <a:t>Semantic Web </a:t>
            </a:r>
            <a:r>
              <a:rPr kumimoji="1" lang="ru-RU" altLang="ru-RU" sz="1800" dirty="0">
                <a:latin typeface="Times New Roman" panose="02020603050405020304" pitchFamily="18" charset="0"/>
              </a:rPr>
              <a:t>реализуется на языке </a:t>
            </a:r>
            <a:r>
              <a:rPr kumimoji="1" lang="en-US" altLang="ru-RU" sz="1800" b="1" dirty="0">
                <a:solidFill>
                  <a:schemeClr val="accent2"/>
                </a:solidFill>
                <a:latin typeface="Times New Roman" panose="02020603050405020304" pitchFamily="18" charset="0"/>
              </a:rPr>
              <a:t>RDF</a:t>
            </a:r>
            <a:r>
              <a:rPr kumimoji="1" lang="en-US" altLang="ru-RU" sz="1800" dirty="0">
                <a:solidFill>
                  <a:srgbClr val="FFFFFF"/>
                </a:solidFill>
                <a:latin typeface="Times New Roman" panose="02020603050405020304" pitchFamily="18" charset="0"/>
              </a:rPr>
              <a:t> (Resource Description Framework)</a:t>
            </a:r>
            <a:r>
              <a:rPr kumimoji="1" lang="ru-RU" altLang="ru-RU" sz="1800" dirty="0">
                <a:solidFill>
                  <a:srgbClr val="FFFFFF"/>
                </a:solidFill>
                <a:latin typeface="Times New Roman" panose="02020603050405020304" pitchFamily="18" charset="0"/>
              </a:rPr>
              <a:t>, который определяет термины предметной области, и</a:t>
            </a:r>
            <a:r>
              <a:rPr kumimoji="1" lang="en-US" altLang="ru-RU" sz="1800" dirty="0">
                <a:solidFill>
                  <a:srgbClr val="FFFFFF"/>
                </a:solidFill>
                <a:latin typeface="Times New Roman" panose="02020603050405020304" pitchFamily="18" charset="0"/>
              </a:rPr>
              <a:t> </a:t>
            </a:r>
            <a:r>
              <a:rPr kumimoji="1" lang="ru-RU" altLang="ru-RU" sz="1800" dirty="0">
                <a:solidFill>
                  <a:srgbClr val="FFFFFF"/>
                </a:solidFill>
                <a:latin typeface="Times New Roman" panose="02020603050405020304" pitchFamily="18" charset="0"/>
              </a:rPr>
              <a:t>– </a:t>
            </a:r>
            <a:r>
              <a:rPr kumimoji="1" lang="ru-RU" altLang="ru-RU" sz="1800" dirty="0" smtClean="0">
                <a:solidFill>
                  <a:srgbClr val="FFFFFF"/>
                </a:solidFill>
                <a:latin typeface="Times New Roman" panose="02020603050405020304" pitchFamily="18" charset="0"/>
              </a:rPr>
              <a:t>на </a:t>
            </a:r>
            <a:r>
              <a:rPr kumimoji="1" lang="ru-RU" altLang="ru-RU" sz="1800" dirty="0" smtClean="0">
                <a:latin typeface="Times New Roman" panose="02020603050405020304" pitchFamily="18" charset="0"/>
              </a:rPr>
              <a:t>языке </a:t>
            </a:r>
            <a:r>
              <a:rPr kumimoji="1" lang="ru-RU" altLang="ru-RU" sz="1800" dirty="0">
                <a:latin typeface="Times New Roman" panose="02020603050405020304" pitchFamily="18" charset="0"/>
              </a:rPr>
              <a:t>онтологий </a:t>
            </a:r>
            <a:r>
              <a:rPr kumimoji="1" lang="en-US" altLang="ru-RU" sz="1800" b="1" dirty="0">
                <a:solidFill>
                  <a:schemeClr val="accent2"/>
                </a:solidFill>
                <a:latin typeface="Times New Roman" panose="02020603050405020304" pitchFamily="18" charset="0"/>
              </a:rPr>
              <a:t>OWL</a:t>
            </a:r>
            <a:r>
              <a:rPr kumimoji="1" lang="ru-RU" altLang="ru-RU" sz="1800" b="1" dirty="0">
                <a:solidFill>
                  <a:schemeClr val="accent2"/>
                </a:solidFill>
                <a:latin typeface="Times New Roman" panose="02020603050405020304" pitchFamily="18" charset="0"/>
              </a:rPr>
              <a:t> </a:t>
            </a:r>
            <a:r>
              <a:rPr kumimoji="1" lang="ru-RU" altLang="ru-RU" sz="1800" dirty="0">
                <a:solidFill>
                  <a:srgbClr val="FFFFFF"/>
                </a:solidFill>
                <a:latin typeface="Times New Roman" panose="02020603050405020304" pitchFamily="18" charset="0"/>
              </a:rPr>
              <a:t>(</a:t>
            </a:r>
            <a:r>
              <a:rPr kumimoji="1" lang="ru-RU" altLang="ru-RU" sz="1800" dirty="0" err="1">
                <a:solidFill>
                  <a:srgbClr val="FFFFFF"/>
                </a:solidFill>
                <a:latin typeface="Times New Roman" panose="02020603050405020304" pitchFamily="18" charset="0"/>
              </a:rPr>
              <a:t>Web</a:t>
            </a:r>
            <a:r>
              <a:rPr kumimoji="1" lang="ru-RU" altLang="ru-RU" sz="1800" dirty="0">
                <a:solidFill>
                  <a:srgbClr val="FFFFFF"/>
                </a:solidFill>
                <a:latin typeface="Times New Roman" panose="02020603050405020304" pitchFamily="18" charset="0"/>
              </a:rPr>
              <a:t> </a:t>
            </a:r>
            <a:r>
              <a:rPr kumimoji="1" lang="ru-RU" altLang="ru-RU" sz="1800" dirty="0" err="1">
                <a:solidFill>
                  <a:srgbClr val="FFFFFF"/>
                </a:solidFill>
                <a:latin typeface="Times New Roman" panose="02020603050405020304" pitchFamily="18" charset="0"/>
              </a:rPr>
              <a:t>Ontology</a:t>
            </a:r>
            <a:r>
              <a:rPr kumimoji="1" lang="ru-RU" altLang="ru-RU" sz="1800" dirty="0">
                <a:solidFill>
                  <a:srgbClr val="FFFFFF"/>
                </a:solidFill>
                <a:latin typeface="Times New Roman" panose="02020603050405020304" pitchFamily="18" charset="0"/>
              </a:rPr>
              <a:t> </a:t>
            </a:r>
            <a:r>
              <a:rPr kumimoji="1" lang="ru-RU" altLang="ru-RU" sz="1800" dirty="0" err="1">
                <a:solidFill>
                  <a:srgbClr val="FFFFFF"/>
                </a:solidFill>
                <a:latin typeface="Times New Roman" panose="02020603050405020304" pitchFamily="18" charset="0"/>
              </a:rPr>
              <a:t>Language</a:t>
            </a:r>
            <a:r>
              <a:rPr kumimoji="1" lang="ru-RU" altLang="ru-RU" sz="1800" dirty="0">
                <a:solidFill>
                  <a:srgbClr val="FFFFFF"/>
                </a:solidFill>
                <a:latin typeface="Times New Roman" panose="02020603050405020304" pitchFamily="18" charset="0"/>
              </a:rPr>
              <a:t>)</a:t>
            </a:r>
            <a:r>
              <a:rPr kumimoji="1" lang="en-US" altLang="ru-RU" sz="1800" dirty="0">
                <a:solidFill>
                  <a:srgbClr val="FFFFFF"/>
                </a:solidFill>
                <a:latin typeface="Times New Roman" panose="02020603050405020304" pitchFamily="18" charset="0"/>
              </a:rPr>
              <a:t>, </a:t>
            </a:r>
            <a:r>
              <a:rPr kumimoji="1" lang="ru-RU" altLang="ru-RU" sz="1800" dirty="0">
                <a:solidFill>
                  <a:srgbClr val="FFFFFF"/>
                </a:solidFill>
                <a:latin typeface="Times New Roman" panose="02020603050405020304" pitchFamily="18" charset="0"/>
              </a:rPr>
              <a:t>который описывает семантическую </a:t>
            </a:r>
            <a:r>
              <a:rPr kumimoji="1" lang="ru-RU" altLang="ru-RU" sz="1800" dirty="0">
                <a:latin typeface="Times New Roman" panose="02020603050405020304" pitchFamily="18" charset="0"/>
              </a:rPr>
              <a:t>взаимосвязь ресурсов </a:t>
            </a:r>
            <a:r>
              <a:rPr kumimoji="1" lang="en-US" altLang="ru-RU" sz="1800" dirty="0">
                <a:latin typeface="Times New Roman" panose="02020603050405020304" pitchFamily="18" charset="0"/>
              </a:rPr>
              <a:t>RDF</a:t>
            </a:r>
            <a:r>
              <a:rPr kumimoji="1" lang="ru-RU" altLang="ru-RU" sz="1800" dirty="0">
                <a:latin typeface="Times New Roman" panose="02020603050405020304" pitchFamily="18" charset="0"/>
              </a:rPr>
              <a:t>. Эти языки</a:t>
            </a:r>
            <a:r>
              <a:rPr kumimoji="1" lang="ru-RU" altLang="ru-RU" sz="1800" dirty="0">
                <a:solidFill>
                  <a:srgbClr val="FFFFFF"/>
                </a:solidFill>
                <a:latin typeface="Times New Roman" panose="02020603050405020304" pitchFamily="18" charset="0"/>
              </a:rPr>
              <a:t> используют </a:t>
            </a:r>
            <a:r>
              <a:rPr kumimoji="1" lang="en-US" altLang="ru-RU" sz="1800" b="1" dirty="0">
                <a:solidFill>
                  <a:schemeClr val="accent2"/>
                </a:solidFill>
                <a:latin typeface="Times New Roman" panose="02020603050405020304" pitchFamily="18" charset="0"/>
              </a:rPr>
              <a:t>XML</a:t>
            </a:r>
            <a:r>
              <a:rPr kumimoji="1" lang="ru-RU" altLang="ru-RU" sz="1800" dirty="0">
                <a:solidFill>
                  <a:srgbClr val="FFFFFF"/>
                </a:solidFill>
                <a:latin typeface="Times New Roman" panose="02020603050405020304" pitchFamily="18" charset="0"/>
              </a:rPr>
              <a:t> </a:t>
            </a:r>
            <a:r>
              <a:rPr kumimoji="1" lang="en-US" altLang="ru-RU" sz="1800" dirty="0">
                <a:solidFill>
                  <a:srgbClr val="FFFFFF"/>
                </a:solidFill>
                <a:latin typeface="Times New Roman" panose="02020603050405020304" pitchFamily="18" charset="0"/>
              </a:rPr>
              <a:t>(</a:t>
            </a:r>
            <a:r>
              <a:rPr kumimoji="1" lang="en-US" altLang="ru-RU" sz="1800" dirty="0" err="1">
                <a:solidFill>
                  <a:srgbClr val="FFFFFF"/>
                </a:solidFill>
                <a:latin typeface="Times New Roman" panose="02020603050405020304" pitchFamily="18" charset="0"/>
              </a:rPr>
              <a:t>eXtensible</a:t>
            </a:r>
            <a:r>
              <a:rPr kumimoji="1" lang="en-US" altLang="ru-RU" sz="1800" dirty="0">
                <a:solidFill>
                  <a:srgbClr val="FFFFFF"/>
                </a:solidFill>
                <a:latin typeface="Times New Roman" panose="02020603050405020304" pitchFamily="18" charset="0"/>
              </a:rPr>
              <a:t> Markup Language) </a:t>
            </a:r>
            <a:r>
              <a:rPr kumimoji="1" lang="ru-RU" altLang="ru-RU" sz="1800" dirty="0">
                <a:solidFill>
                  <a:srgbClr val="FFFFFF"/>
                </a:solidFill>
                <a:latin typeface="Times New Roman" panose="02020603050405020304" pitchFamily="18" charset="0"/>
              </a:rPr>
              <a:t>для синтаксиса, и –  </a:t>
            </a:r>
            <a:r>
              <a:rPr kumimoji="1" lang="en-US" altLang="ru-RU" sz="1800" b="1" dirty="0">
                <a:solidFill>
                  <a:schemeClr val="accent2"/>
                </a:solidFill>
                <a:latin typeface="Times New Roman" panose="02020603050405020304" pitchFamily="18" charset="0"/>
              </a:rPr>
              <a:t>URI</a:t>
            </a:r>
            <a:r>
              <a:rPr kumimoji="1" lang="en-US" altLang="ru-RU" sz="1800" dirty="0">
                <a:solidFill>
                  <a:srgbClr val="FFFFFF"/>
                </a:solidFill>
                <a:latin typeface="Times New Roman" panose="02020603050405020304" pitchFamily="18" charset="0"/>
              </a:rPr>
              <a:t> </a:t>
            </a:r>
            <a:r>
              <a:rPr kumimoji="1" lang="ru-RU" altLang="ru-RU" sz="1800" dirty="0">
                <a:solidFill>
                  <a:srgbClr val="FFFFFF"/>
                </a:solidFill>
                <a:latin typeface="Times New Roman" panose="02020603050405020304" pitchFamily="18" charset="0"/>
              </a:rPr>
              <a:t>(</a:t>
            </a:r>
            <a:r>
              <a:rPr kumimoji="1" lang="en-US" altLang="ru-RU" sz="1800" dirty="0">
                <a:latin typeface="Times New Roman" panose="02020603050405020304" pitchFamily="18" charset="0"/>
              </a:rPr>
              <a:t>Uniform Resource Identifier</a:t>
            </a:r>
            <a:r>
              <a:rPr kumimoji="1" lang="ru-RU" altLang="ru-RU" sz="1800" dirty="0">
                <a:solidFill>
                  <a:srgbClr val="FFFFFF"/>
                </a:solidFill>
                <a:latin typeface="Times New Roman" panose="02020603050405020304" pitchFamily="18" charset="0"/>
              </a:rPr>
              <a:t>) для </a:t>
            </a:r>
            <a:r>
              <a:rPr kumimoji="1" lang="ru-RU" altLang="ru-RU" sz="1800" dirty="0">
                <a:latin typeface="Times New Roman" panose="02020603050405020304" pitchFamily="18" charset="0"/>
              </a:rPr>
              <a:t>идентификации ресурсов</a:t>
            </a:r>
            <a:r>
              <a:rPr kumimoji="1" lang="en-US" altLang="ru-RU" sz="1800" dirty="0">
                <a:latin typeface="Times New Roman" panose="02020603050405020304" pitchFamily="18" charset="0"/>
              </a:rPr>
              <a:t> </a:t>
            </a:r>
            <a:r>
              <a:rPr kumimoji="1" lang="ru-RU" altLang="ru-RU" sz="1800" dirty="0">
                <a:latin typeface="Times New Roman" panose="02020603050405020304" pitchFamily="18" charset="0"/>
              </a:rPr>
              <a:t>во всем мире</a:t>
            </a:r>
            <a:r>
              <a:rPr kumimoji="1" lang="en-US" altLang="ru-RU" sz="1800" dirty="0">
                <a:solidFill>
                  <a:srgbClr val="FFFFFF"/>
                </a:solidFill>
                <a:latin typeface="Times New Roman" panose="02020603050405020304" pitchFamily="18" charset="0"/>
              </a:rPr>
              <a:t>.</a:t>
            </a:r>
            <a:r>
              <a:rPr lang="ru-RU" altLang="ru-RU" sz="1800" dirty="0">
                <a:latin typeface="Times New Roman" panose="02020603050405020304" pitchFamily="18" charset="0"/>
              </a:rPr>
              <a:t> </a:t>
            </a:r>
          </a:p>
        </p:txBody>
      </p:sp>
      <p:sp>
        <p:nvSpPr>
          <p:cNvPr id="4" name="Rectangle 4"/>
          <p:cNvSpPr>
            <a:spLocks noChangeArrowheads="1"/>
          </p:cNvSpPr>
          <p:nvPr/>
        </p:nvSpPr>
        <p:spPr bwMode="auto">
          <a:xfrm>
            <a:off x="476250" y="3810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200">
                <a:solidFill>
                  <a:schemeClr val="tx2"/>
                </a:solidFill>
                <a:latin typeface="Times New Roman" panose="02020603050405020304" pitchFamily="18" charset="0"/>
              </a:defRPr>
            </a:lvl1pPr>
            <a:lvl2pPr>
              <a:spcBef>
                <a:spcPct val="0"/>
              </a:spcBef>
              <a:defRPr sz="4200">
                <a:solidFill>
                  <a:schemeClr val="tx2"/>
                </a:solidFill>
                <a:latin typeface="Times New Roman" panose="02020603050405020304" pitchFamily="18" charset="0"/>
              </a:defRPr>
            </a:lvl2pPr>
            <a:lvl3pPr>
              <a:spcBef>
                <a:spcPct val="0"/>
              </a:spcBef>
              <a:defRPr sz="4200">
                <a:solidFill>
                  <a:schemeClr val="tx2"/>
                </a:solidFill>
                <a:latin typeface="Times New Roman" panose="02020603050405020304" pitchFamily="18" charset="0"/>
              </a:defRPr>
            </a:lvl3pPr>
            <a:lvl4pPr>
              <a:spcBef>
                <a:spcPct val="0"/>
              </a:spcBef>
              <a:defRPr sz="4200">
                <a:solidFill>
                  <a:schemeClr val="tx2"/>
                </a:solidFill>
                <a:latin typeface="Times New Roman" panose="02020603050405020304" pitchFamily="18" charset="0"/>
              </a:defRPr>
            </a:lvl4pPr>
            <a:lvl5pPr>
              <a:spcBef>
                <a:spcPct val="0"/>
              </a:spcBef>
              <a:defRPr sz="4200">
                <a:solidFill>
                  <a:schemeClr val="tx2"/>
                </a:solidFill>
                <a:latin typeface="Times New Roman" panose="02020603050405020304" pitchFamily="18" charset="0"/>
              </a:defRPr>
            </a:lvl5pPr>
            <a:lvl6pPr marL="457200" fontAlgn="base">
              <a:spcBef>
                <a:spcPct val="0"/>
              </a:spcBef>
              <a:spcAft>
                <a:spcPct val="0"/>
              </a:spcAft>
              <a:defRPr sz="4200">
                <a:solidFill>
                  <a:schemeClr val="tx2"/>
                </a:solidFill>
                <a:latin typeface="Times New Roman" panose="02020603050405020304" pitchFamily="18" charset="0"/>
              </a:defRPr>
            </a:lvl6pPr>
            <a:lvl7pPr marL="914400" fontAlgn="base">
              <a:spcBef>
                <a:spcPct val="0"/>
              </a:spcBef>
              <a:spcAft>
                <a:spcPct val="0"/>
              </a:spcAft>
              <a:defRPr sz="4200">
                <a:solidFill>
                  <a:schemeClr val="tx2"/>
                </a:solidFill>
                <a:latin typeface="Times New Roman" panose="02020603050405020304" pitchFamily="18" charset="0"/>
              </a:defRPr>
            </a:lvl7pPr>
            <a:lvl8pPr marL="1371600" fontAlgn="base">
              <a:spcBef>
                <a:spcPct val="0"/>
              </a:spcBef>
              <a:spcAft>
                <a:spcPct val="0"/>
              </a:spcAft>
              <a:defRPr sz="4200">
                <a:solidFill>
                  <a:schemeClr val="tx2"/>
                </a:solidFill>
                <a:latin typeface="Times New Roman" panose="02020603050405020304" pitchFamily="18" charset="0"/>
              </a:defRPr>
            </a:lvl8pPr>
            <a:lvl9pPr marL="1828800" fontAlgn="base">
              <a:spcBef>
                <a:spcPct val="0"/>
              </a:spcBef>
              <a:spcAft>
                <a:spcPct val="0"/>
              </a:spcAft>
              <a:defRPr sz="4200">
                <a:solidFill>
                  <a:schemeClr val="tx2"/>
                </a:solidFill>
                <a:latin typeface="Times New Roman" panose="02020603050405020304" pitchFamily="18" charset="0"/>
              </a:defRPr>
            </a:lvl9pPr>
          </a:lstStyle>
          <a:p>
            <a:pPr>
              <a:lnSpc>
                <a:spcPct val="90000"/>
              </a:lnSpc>
              <a:defRPr/>
            </a:pPr>
            <a:r>
              <a:rPr lang="ru-RU" dirty="0">
                <a:latin typeface="+mj-lt"/>
                <a:ea typeface="+mj-ea"/>
                <a:cs typeface="+mj-cs"/>
              </a:rPr>
              <a:t>Нужен семантический </a:t>
            </a:r>
            <a:r>
              <a:rPr lang="en-US" dirty="0">
                <a:latin typeface="+mj-lt"/>
                <a:ea typeface="+mj-ea"/>
                <a:cs typeface="+mj-cs"/>
              </a:rPr>
              <a:t>web</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60" name="Rectangle 4"/>
          <p:cNvSpPr>
            <a:spLocks noChangeArrowheads="1"/>
          </p:cNvSpPr>
          <p:nvPr/>
        </p:nvSpPr>
        <p:spPr bwMode="auto">
          <a:xfrm>
            <a:off x="533400" y="3810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200">
                <a:solidFill>
                  <a:schemeClr val="tx2"/>
                </a:solidFill>
                <a:latin typeface="Times New Roman" panose="02020603050405020304" pitchFamily="18" charset="0"/>
              </a:defRPr>
            </a:lvl1pPr>
            <a:lvl2pPr>
              <a:spcBef>
                <a:spcPct val="0"/>
              </a:spcBef>
              <a:defRPr sz="4200">
                <a:solidFill>
                  <a:schemeClr val="tx2"/>
                </a:solidFill>
                <a:latin typeface="Times New Roman" panose="02020603050405020304" pitchFamily="18" charset="0"/>
              </a:defRPr>
            </a:lvl2pPr>
            <a:lvl3pPr>
              <a:spcBef>
                <a:spcPct val="0"/>
              </a:spcBef>
              <a:defRPr sz="4200">
                <a:solidFill>
                  <a:schemeClr val="tx2"/>
                </a:solidFill>
                <a:latin typeface="Times New Roman" panose="02020603050405020304" pitchFamily="18" charset="0"/>
              </a:defRPr>
            </a:lvl3pPr>
            <a:lvl4pPr>
              <a:spcBef>
                <a:spcPct val="0"/>
              </a:spcBef>
              <a:defRPr sz="4200">
                <a:solidFill>
                  <a:schemeClr val="tx2"/>
                </a:solidFill>
                <a:latin typeface="Times New Roman" panose="02020603050405020304" pitchFamily="18" charset="0"/>
              </a:defRPr>
            </a:lvl4pPr>
            <a:lvl5pPr>
              <a:spcBef>
                <a:spcPct val="0"/>
              </a:spcBef>
              <a:defRPr sz="4200">
                <a:solidFill>
                  <a:schemeClr val="tx2"/>
                </a:solidFill>
                <a:latin typeface="Times New Roman" panose="02020603050405020304" pitchFamily="18" charset="0"/>
              </a:defRPr>
            </a:lvl5pPr>
            <a:lvl6pPr marL="457200" fontAlgn="base">
              <a:spcBef>
                <a:spcPct val="0"/>
              </a:spcBef>
              <a:spcAft>
                <a:spcPct val="0"/>
              </a:spcAft>
              <a:defRPr sz="4200">
                <a:solidFill>
                  <a:schemeClr val="tx2"/>
                </a:solidFill>
                <a:latin typeface="Times New Roman" panose="02020603050405020304" pitchFamily="18" charset="0"/>
              </a:defRPr>
            </a:lvl6pPr>
            <a:lvl7pPr marL="914400" fontAlgn="base">
              <a:spcBef>
                <a:spcPct val="0"/>
              </a:spcBef>
              <a:spcAft>
                <a:spcPct val="0"/>
              </a:spcAft>
              <a:defRPr sz="4200">
                <a:solidFill>
                  <a:schemeClr val="tx2"/>
                </a:solidFill>
                <a:latin typeface="Times New Roman" panose="02020603050405020304" pitchFamily="18" charset="0"/>
              </a:defRPr>
            </a:lvl7pPr>
            <a:lvl8pPr marL="1371600" fontAlgn="base">
              <a:spcBef>
                <a:spcPct val="0"/>
              </a:spcBef>
              <a:spcAft>
                <a:spcPct val="0"/>
              </a:spcAft>
              <a:defRPr sz="4200">
                <a:solidFill>
                  <a:schemeClr val="tx2"/>
                </a:solidFill>
                <a:latin typeface="Times New Roman" panose="02020603050405020304" pitchFamily="18" charset="0"/>
              </a:defRPr>
            </a:lvl8pPr>
            <a:lvl9pPr marL="1828800" fontAlgn="base">
              <a:spcBef>
                <a:spcPct val="0"/>
              </a:spcBef>
              <a:spcAft>
                <a:spcPct val="0"/>
              </a:spcAft>
              <a:defRPr sz="4200">
                <a:solidFill>
                  <a:schemeClr val="tx2"/>
                </a:solidFill>
                <a:latin typeface="Times New Roman" panose="02020603050405020304" pitchFamily="18" charset="0"/>
              </a:defRPr>
            </a:lvl9pPr>
          </a:lstStyle>
          <a:p>
            <a:pPr>
              <a:lnSpc>
                <a:spcPct val="90000"/>
              </a:lnSpc>
              <a:defRPr/>
            </a:pPr>
            <a:r>
              <a:rPr lang="ru-RU" altLang="ru-RU" dirty="0">
                <a:latin typeface="+mj-lt"/>
                <a:ea typeface="+mj-ea"/>
                <a:cs typeface="+mj-cs"/>
              </a:rPr>
              <a:t>Что дают </a:t>
            </a:r>
            <a:r>
              <a:rPr lang="ru-RU" altLang="ru-RU" dirty="0">
                <a:solidFill>
                  <a:srgbClr val="FFFF00"/>
                </a:solidFill>
                <a:latin typeface="+mj-lt"/>
                <a:ea typeface="+mj-ea"/>
                <a:cs typeface="+mj-cs"/>
              </a:rPr>
              <a:t>онтологии</a:t>
            </a:r>
            <a:r>
              <a:rPr lang="en-GB" altLang="ru-RU" dirty="0">
                <a:solidFill>
                  <a:srgbClr val="FFFF00"/>
                </a:solidFill>
                <a:latin typeface="+mj-lt"/>
                <a:ea typeface="+mj-ea"/>
                <a:cs typeface="+mj-cs"/>
              </a:rPr>
              <a:t> </a:t>
            </a:r>
            <a:r>
              <a:rPr lang="ru-RU" altLang="ru-RU" dirty="0">
                <a:latin typeface="+mj-lt"/>
                <a:ea typeface="+mj-ea"/>
                <a:cs typeface="+mj-cs"/>
              </a:rPr>
              <a:t>для </a:t>
            </a:r>
            <a:r>
              <a:rPr lang="ru-RU" altLang="ru-RU" dirty="0" smtClean="0">
                <a:latin typeface="+mj-lt"/>
                <a:ea typeface="+mj-ea"/>
                <a:cs typeface="+mj-cs"/>
              </a:rPr>
              <a:t>семантики</a:t>
            </a:r>
            <a:endParaRPr lang="en-US" dirty="0">
              <a:latin typeface="+mj-lt"/>
              <a:ea typeface="+mj-ea"/>
              <a:cs typeface="+mj-cs"/>
            </a:endParaRPr>
          </a:p>
        </p:txBody>
      </p:sp>
      <p:sp>
        <p:nvSpPr>
          <p:cNvPr id="29699" name="Rectangle 5"/>
          <p:cNvSpPr>
            <a:spLocks noChangeArrowheads="1"/>
          </p:cNvSpPr>
          <p:nvPr/>
        </p:nvSpPr>
        <p:spPr bwMode="auto">
          <a:xfrm>
            <a:off x="476250" y="1600200"/>
            <a:ext cx="82867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800100" indent="-34290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nSpc>
                <a:spcPct val="110000"/>
              </a:lnSpc>
              <a:spcBef>
                <a:spcPct val="0"/>
              </a:spcBef>
              <a:spcAft>
                <a:spcPts val="300"/>
              </a:spcAft>
              <a:buClr>
                <a:schemeClr val="accent1"/>
              </a:buClr>
              <a:buSzPct val="75000"/>
              <a:buFont typeface="Arial" panose="020B0604020202020204" pitchFamily="34" charset="0"/>
              <a:buChar char="•"/>
            </a:pPr>
            <a:r>
              <a:rPr lang="ru-RU" altLang="ru-RU" sz="1800" dirty="0">
                <a:solidFill>
                  <a:srgbClr val="FFFF00"/>
                </a:solidFill>
                <a:latin typeface="Times New Roman" panose="02020603050405020304" pitchFamily="18" charset="0"/>
              </a:rPr>
              <a:t>Семантика </a:t>
            </a:r>
            <a:r>
              <a:rPr lang="ru-RU" altLang="ru-RU" sz="1800" dirty="0">
                <a:latin typeface="Times New Roman" panose="02020603050405020304" pitchFamily="18" charset="0"/>
              </a:rPr>
              <a:t>(смысл ресурсов</a:t>
            </a:r>
            <a:r>
              <a:rPr lang="en-GB" altLang="ru-RU" sz="1800" dirty="0">
                <a:latin typeface="Times New Roman" panose="02020603050405020304" pitchFamily="18" charset="0"/>
              </a:rPr>
              <a:t>)</a:t>
            </a:r>
            <a:r>
              <a:rPr lang="ru-RU" altLang="ru-RU" sz="1800" dirty="0">
                <a:latin typeface="Times New Roman" panose="02020603050405020304" pitchFamily="18" charset="0"/>
              </a:rPr>
              <a:t> формально описывается в </a:t>
            </a:r>
            <a:r>
              <a:rPr lang="ru-RU" altLang="ru-RU" sz="1800" dirty="0">
                <a:solidFill>
                  <a:srgbClr val="FFFF00"/>
                </a:solidFill>
                <a:latin typeface="Times New Roman" panose="02020603050405020304" pitchFamily="18" charset="0"/>
              </a:rPr>
              <a:t>онтологиях</a:t>
            </a:r>
            <a:r>
              <a:rPr lang="ru-RU" altLang="ru-RU" sz="1800" dirty="0">
                <a:latin typeface="Times New Roman" panose="02020603050405020304" pitchFamily="18" charset="0"/>
              </a:rPr>
              <a:t> при помощи языков </a:t>
            </a:r>
            <a:r>
              <a:rPr kumimoji="1" lang="en-US" altLang="ru-RU" sz="1800" b="1" dirty="0">
                <a:solidFill>
                  <a:schemeClr val="accent2"/>
                </a:solidFill>
                <a:latin typeface="Times New Roman" panose="02020603050405020304" pitchFamily="18" charset="0"/>
              </a:rPr>
              <a:t>RDF</a:t>
            </a:r>
            <a:r>
              <a:rPr kumimoji="1" lang="en-US" altLang="ru-RU" sz="1800" dirty="0">
                <a:solidFill>
                  <a:srgbClr val="FFFFFF"/>
                </a:solidFill>
                <a:latin typeface="Times New Roman" panose="02020603050405020304" pitchFamily="18" charset="0"/>
              </a:rPr>
              <a:t> </a:t>
            </a:r>
            <a:r>
              <a:rPr kumimoji="1" lang="ru-RU" altLang="ru-RU" sz="1800" dirty="0">
                <a:solidFill>
                  <a:srgbClr val="FFFFFF"/>
                </a:solidFill>
                <a:latin typeface="Times New Roman" panose="02020603050405020304" pitchFamily="18" charset="0"/>
              </a:rPr>
              <a:t>и </a:t>
            </a:r>
            <a:r>
              <a:rPr kumimoji="1" lang="en-US" altLang="ru-RU" sz="1800" b="1" dirty="0" smtClean="0">
                <a:solidFill>
                  <a:schemeClr val="accent2"/>
                </a:solidFill>
                <a:latin typeface="Times New Roman" panose="02020603050405020304" pitchFamily="18" charset="0"/>
              </a:rPr>
              <a:t>OWL</a:t>
            </a:r>
            <a:r>
              <a:rPr lang="ru-RU" altLang="ru-RU" sz="1800" dirty="0" smtClean="0">
                <a:latin typeface="Times New Roman" panose="02020603050405020304" pitchFamily="18" charset="0"/>
              </a:rPr>
              <a:t>;</a:t>
            </a:r>
            <a:endParaRPr lang="en-GB" altLang="ru-RU" sz="1800" dirty="0">
              <a:latin typeface="Times New Roman" panose="02020603050405020304" pitchFamily="18" charset="0"/>
            </a:endParaRPr>
          </a:p>
          <a:p>
            <a:pPr>
              <a:lnSpc>
                <a:spcPct val="110000"/>
              </a:lnSpc>
              <a:spcBef>
                <a:spcPct val="0"/>
              </a:spcBef>
              <a:spcAft>
                <a:spcPts val="300"/>
              </a:spcAft>
              <a:buClr>
                <a:schemeClr val="accent1"/>
              </a:buClr>
              <a:buSzPct val="75000"/>
              <a:buFont typeface="Arial" panose="020B0604020202020204" pitchFamily="34" charset="0"/>
              <a:buChar char="•"/>
            </a:pPr>
            <a:r>
              <a:rPr lang="ru-RU" altLang="ru-RU" sz="1800" dirty="0">
                <a:latin typeface="Times New Roman" panose="02020603050405020304" pitchFamily="18" charset="0"/>
              </a:rPr>
              <a:t>Онтологии обеспечивают </a:t>
            </a:r>
            <a:r>
              <a:rPr lang="ru-RU" altLang="ru-RU" sz="1800" dirty="0" smtClean="0">
                <a:latin typeface="Times New Roman" panose="02020603050405020304" pitchFamily="18" charset="0"/>
              </a:rPr>
              <a:t>интеллектуальных компьютерных </a:t>
            </a:r>
            <a:r>
              <a:rPr lang="ru-RU" altLang="ru-RU" sz="1800" dirty="0">
                <a:latin typeface="Times New Roman" panose="02020603050405020304" pitchFamily="18" charset="0"/>
              </a:rPr>
              <a:t>агентов </a:t>
            </a:r>
            <a:r>
              <a:rPr lang="ru-RU" altLang="ru-RU" sz="1800" i="1" dirty="0" smtClean="0">
                <a:latin typeface="Times New Roman" panose="02020603050405020304" pitchFamily="18" charset="0"/>
              </a:rPr>
              <a:t>словарями </a:t>
            </a:r>
            <a:r>
              <a:rPr lang="ru-RU" altLang="ru-RU" sz="1800" i="1" dirty="0">
                <a:latin typeface="Times New Roman" panose="02020603050405020304" pitchFamily="18" charset="0"/>
              </a:rPr>
              <a:t>терминов </a:t>
            </a:r>
            <a:r>
              <a:rPr lang="ru-RU" altLang="ru-RU" sz="1800" dirty="0">
                <a:latin typeface="Times New Roman" panose="02020603050405020304" pitchFamily="18" charset="0"/>
              </a:rPr>
              <a:t>для «понимания» их задач и взаимодействия друг с другом;</a:t>
            </a:r>
            <a:endParaRPr lang="en-GB" altLang="ru-RU" sz="1800" dirty="0">
              <a:latin typeface="Times New Roman" panose="02020603050405020304" pitchFamily="18" charset="0"/>
            </a:endParaRPr>
          </a:p>
          <a:p>
            <a:pPr>
              <a:lnSpc>
                <a:spcPct val="110000"/>
              </a:lnSpc>
              <a:spcBef>
                <a:spcPct val="0"/>
              </a:spcBef>
              <a:spcAft>
                <a:spcPts val="300"/>
              </a:spcAft>
              <a:buClr>
                <a:schemeClr val="accent1"/>
              </a:buClr>
              <a:buSzPct val="75000"/>
              <a:buFont typeface="Arial" panose="020B0604020202020204" pitchFamily="34" charset="0"/>
              <a:buChar char="•"/>
            </a:pPr>
            <a:r>
              <a:rPr lang="ru-RU" altLang="ru-RU" sz="1800" dirty="0">
                <a:latin typeface="Times New Roman" panose="02020603050405020304" pitchFamily="18" charset="0"/>
              </a:rPr>
              <a:t>Онтологии обладают </a:t>
            </a:r>
            <a:r>
              <a:rPr lang="ru-RU" altLang="ru-RU" sz="1800" i="1" dirty="0">
                <a:latin typeface="Times New Roman" panose="02020603050405020304" pitchFamily="18" charset="0"/>
              </a:rPr>
              <a:t>преемственностью</a:t>
            </a:r>
            <a:r>
              <a:rPr lang="ru-RU" altLang="ru-RU" sz="1800" dirty="0">
                <a:latin typeface="Times New Roman" panose="02020603050405020304" pitchFamily="18" charset="0"/>
              </a:rPr>
              <a:t>. Можно описывать семантику новых </a:t>
            </a:r>
            <a:r>
              <a:rPr lang="ru-RU" altLang="ru-RU" sz="1800" dirty="0" smtClean="0">
                <a:latin typeface="Times New Roman" panose="02020603050405020304" pitchFamily="18" charset="0"/>
              </a:rPr>
              <a:t>объектов  </a:t>
            </a:r>
            <a:r>
              <a:rPr lang="ru-RU" altLang="ru-RU" sz="1800" dirty="0">
                <a:latin typeface="Times New Roman" panose="02020603050405020304" pitchFamily="18" charset="0"/>
              </a:rPr>
              <a:t>как комбинацию существующих терминов в ранее созданных онтологиях;</a:t>
            </a:r>
          </a:p>
          <a:p>
            <a:pPr>
              <a:lnSpc>
                <a:spcPct val="110000"/>
              </a:lnSpc>
              <a:spcBef>
                <a:spcPct val="0"/>
              </a:spcBef>
              <a:spcAft>
                <a:spcPts val="300"/>
              </a:spcAft>
              <a:buClr>
                <a:schemeClr val="accent1"/>
              </a:buClr>
              <a:buSzPct val="75000"/>
              <a:buFont typeface="Arial" panose="020B0604020202020204" pitchFamily="34" charset="0"/>
              <a:buChar char="•"/>
            </a:pPr>
            <a:r>
              <a:rPr lang="ru-RU" altLang="ru-RU" sz="1800" dirty="0">
                <a:latin typeface="Times New Roman" panose="02020603050405020304" pitchFamily="18" charset="0"/>
              </a:rPr>
              <a:t>Онтологии могут </a:t>
            </a:r>
            <a:r>
              <a:rPr lang="ru-RU" altLang="ru-RU" sz="1800" i="1" dirty="0">
                <a:latin typeface="Times New Roman" panose="02020603050405020304" pitchFamily="18" charset="0"/>
              </a:rPr>
              <a:t>совместно использоваться </a:t>
            </a:r>
            <a:r>
              <a:rPr lang="ru-RU" altLang="ru-RU" sz="1800" dirty="0">
                <a:latin typeface="Times New Roman" panose="02020603050405020304" pitchFamily="18" charset="0"/>
              </a:rPr>
              <a:t>людьми или компьютерными агентами для общего понимания структуры информации;</a:t>
            </a:r>
          </a:p>
          <a:p>
            <a:pPr>
              <a:lnSpc>
                <a:spcPct val="110000"/>
              </a:lnSpc>
              <a:spcBef>
                <a:spcPct val="0"/>
              </a:spcBef>
              <a:spcAft>
                <a:spcPts val="300"/>
              </a:spcAft>
              <a:buClr>
                <a:schemeClr val="accent1"/>
              </a:buClr>
              <a:buSzPct val="75000"/>
              <a:buFont typeface="Arial" panose="020B0604020202020204" pitchFamily="34" charset="0"/>
              <a:buChar char="•"/>
            </a:pPr>
            <a:r>
              <a:rPr lang="ru-RU" altLang="ru-RU" sz="1800" dirty="0">
                <a:latin typeface="Times New Roman" panose="02020603050405020304" pitchFamily="18" charset="0"/>
              </a:rPr>
              <a:t>Онтологии позволяют сделать допущения в предметной области </a:t>
            </a:r>
            <a:r>
              <a:rPr lang="ru-RU" altLang="ru-RU" sz="1800" i="1" dirty="0" smtClean="0">
                <a:latin typeface="Times New Roman" panose="02020603050405020304" pitchFamily="18" charset="0"/>
              </a:rPr>
              <a:t>явными</a:t>
            </a:r>
            <a:r>
              <a:rPr lang="ru-RU" altLang="ru-RU" sz="1800" dirty="0">
                <a:latin typeface="Times New Roman" panose="02020603050405020304" pitchFamily="18" charset="0"/>
              </a:rPr>
              <a:t>.</a:t>
            </a:r>
            <a:r>
              <a:rPr lang="ru-RU" altLang="ru-RU" sz="1800" dirty="0" smtClean="0">
                <a:latin typeface="Times New Roman" panose="02020603050405020304" pitchFamily="18" charset="0"/>
              </a:rPr>
              <a:t> </a:t>
            </a:r>
            <a:br>
              <a:rPr lang="ru-RU" altLang="ru-RU" sz="1800" dirty="0" smtClean="0">
                <a:latin typeface="Times New Roman" panose="02020603050405020304" pitchFamily="18" charset="0"/>
              </a:rPr>
            </a:br>
            <a:r>
              <a:rPr lang="ru-RU" altLang="ru-RU" sz="1800" dirty="0" smtClean="0">
                <a:latin typeface="Times New Roman" panose="02020603050405020304" pitchFamily="18" charset="0"/>
              </a:rPr>
              <a:t>С </a:t>
            </a:r>
            <a:r>
              <a:rPr lang="ru-RU" altLang="ru-RU" sz="1800" dirty="0">
                <a:latin typeface="Times New Roman" panose="02020603050405020304" pitchFamily="18" charset="0"/>
              </a:rPr>
              <a:t>ними теперь возможно оперировать в математических выражениях;</a:t>
            </a:r>
          </a:p>
          <a:p>
            <a:pPr>
              <a:lnSpc>
                <a:spcPct val="110000"/>
              </a:lnSpc>
              <a:spcBef>
                <a:spcPct val="0"/>
              </a:spcBef>
              <a:spcAft>
                <a:spcPts val="300"/>
              </a:spcAft>
              <a:buClr>
                <a:schemeClr val="accent1"/>
              </a:buClr>
              <a:buSzPct val="75000"/>
              <a:buFont typeface="Arial" panose="020B0604020202020204" pitchFamily="34" charset="0"/>
              <a:buChar char="•"/>
            </a:pPr>
            <a:r>
              <a:rPr lang="ru-RU" altLang="ru-RU" sz="1800" dirty="0">
                <a:latin typeface="Times New Roman" panose="02020603050405020304" pitchFamily="18" charset="0"/>
              </a:rPr>
              <a:t>Онтологии позволяют отделить </a:t>
            </a:r>
            <a:r>
              <a:rPr lang="ru-RU" altLang="ru-RU" sz="1800" i="1" dirty="0">
                <a:latin typeface="Times New Roman" panose="02020603050405020304" pitchFamily="18" charset="0"/>
              </a:rPr>
              <a:t>знания в предметной области </a:t>
            </a:r>
            <a:r>
              <a:rPr lang="ru-RU" altLang="ru-RU" sz="1800" dirty="0">
                <a:latin typeface="Times New Roman" panose="02020603050405020304" pitchFamily="18" charset="0"/>
              </a:rPr>
              <a:t>от оперативных, временных знаний;</a:t>
            </a:r>
          </a:p>
          <a:p>
            <a:pPr>
              <a:lnSpc>
                <a:spcPct val="110000"/>
              </a:lnSpc>
              <a:spcBef>
                <a:spcPct val="0"/>
              </a:spcBef>
              <a:spcAft>
                <a:spcPts val="300"/>
              </a:spcAft>
              <a:buClr>
                <a:schemeClr val="accent1"/>
              </a:buClr>
              <a:buSzPct val="75000"/>
              <a:buFont typeface="Arial" panose="020B0604020202020204" pitchFamily="34" charset="0"/>
              <a:buChar char="•"/>
            </a:pPr>
            <a:r>
              <a:rPr lang="ru-RU" altLang="ru-RU" sz="1800" dirty="0">
                <a:latin typeface="Times New Roman" panose="02020603050405020304" pitchFamily="18" charset="0"/>
              </a:rPr>
              <a:t>Онтологии помогают </a:t>
            </a:r>
            <a:r>
              <a:rPr lang="ru-RU" altLang="ru-RU" sz="1800" i="1" dirty="0">
                <a:latin typeface="Times New Roman" panose="02020603050405020304" pitchFamily="18" charset="0"/>
              </a:rPr>
              <a:t>анализировать и получать новые знания </a:t>
            </a:r>
            <a:r>
              <a:rPr lang="ru-RU" altLang="ru-RU" sz="1800" dirty="0">
                <a:latin typeface="Times New Roman" panose="02020603050405020304" pitchFamily="18" charset="0"/>
              </a:rPr>
              <a:t>в предметной области;</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ext Box 21"/>
          <p:cNvSpPr txBox="1">
            <a:spLocks noChangeArrowheads="1"/>
          </p:cNvSpPr>
          <p:nvPr/>
        </p:nvSpPr>
        <p:spPr bwMode="auto">
          <a:xfrm>
            <a:off x="647700" y="2209800"/>
            <a:ext cx="78486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ru-RU" altLang="ru-RU" sz="1800" dirty="0">
                <a:latin typeface="Times New Roman" panose="02020603050405020304" pitchFamily="18" charset="0"/>
              </a:rPr>
              <a:t>В области каждой научной дисциплины можно определить онтологии. Уровнем выше можно описать онтологии научных областей, находящихся на стыке отдельных научных дисциплин. Еще выше можно поставить онтологию научной дисциплины вообще. Такого рода обобщение приводит к необходимости различать виды, уровни (иерархии) онтологий, чтобы организовывать их в библиотеки онтологий, возможно, – открытые и доступные в глобальной сети </a:t>
            </a:r>
            <a:r>
              <a:rPr lang="en-US" altLang="ru-RU" sz="1800" dirty="0">
                <a:latin typeface="Times New Roman" panose="02020603050405020304" pitchFamily="18" charset="0"/>
              </a:rPr>
              <a:t>Internet</a:t>
            </a:r>
            <a:r>
              <a:rPr lang="ru-RU" altLang="ru-RU" sz="1800" dirty="0">
                <a:latin typeface="Times New Roman" panose="02020603050405020304" pitchFamily="18" charset="0"/>
              </a:rPr>
              <a:t>. </a:t>
            </a:r>
            <a:r>
              <a:rPr lang="ru-RU" altLang="ru-RU" sz="1800" dirty="0" smtClean="0">
                <a:latin typeface="Times New Roman" panose="02020603050405020304" pitchFamily="18" charset="0"/>
              </a:rPr>
              <a:t>Например:</a:t>
            </a:r>
            <a:endParaRPr lang="ru-RU" altLang="ru-RU" sz="1800" dirty="0">
              <a:latin typeface="Times New Roman" panose="02020603050405020304" pitchFamily="18" charset="0"/>
            </a:endParaRPr>
          </a:p>
          <a:p>
            <a:pPr>
              <a:spcBef>
                <a:spcPct val="0"/>
              </a:spcBef>
              <a:buClrTx/>
              <a:buSzTx/>
              <a:buFontTx/>
              <a:buNone/>
            </a:pPr>
            <a:r>
              <a:rPr lang="ru-RU" altLang="ru-RU" sz="1800" dirty="0">
                <a:latin typeface="Times New Roman" panose="02020603050405020304" pitchFamily="18" charset="0"/>
              </a:rPr>
              <a:t/>
            </a:r>
            <a:br>
              <a:rPr lang="ru-RU" altLang="ru-RU" sz="1800" dirty="0">
                <a:latin typeface="Times New Roman" panose="02020603050405020304" pitchFamily="18" charset="0"/>
              </a:rPr>
            </a:br>
            <a:r>
              <a:rPr lang="ru-RU" altLang="ru-RU" sz="1800" dirty="0">
                <a:latin typeface="Times New Roman" panose="02020603050405020304" pitchFamily="18" charset="0"/>
              </a:rPr>
              <a:t>      1. Предметно-ориентированные (</a:t>
            </a:r>
            <a:r>
              <a:rPr lang="ru-RU" altLang="ru-RU" sz="1800" dirty="0" err="1">
                <a:latin typeface="Times New Roman" panose="02020603050405020304" pitchFamily="18" charset="0"/>
              </a:rPr>
              <a:t>Domain-oriented</a:t>
            </a:r>
            <a:r>
              <a:rPr lang="ru-RU" altLang="ru-RU" sz="1800" dirty="0">
                <a:latin typeface="Times New Roman" panose="02020603050405020304" pitchFamily="18" charset="0"/>
              </a:rPr>
              <a:t>); </a:t>
            </a:r>
            <a:br>
              <a:rPr lang="ru-RU" altLang="ru-RU" sz="1800" dirty="0">
                <a:latin typeface="Times New Roman" panose="02020603050405020304" pitchFamily="18" charset="0"/>
              </a:rPr>
            </a:br>
            <a:r>
              <a:rPr lang="ru-RU" altLang="ru-RU" sz="1800" dirty="0">
                <a:latin typeface="Times New Roman" panose="02020603050405020304" pitchFamily="18" charset="0"/>
              </a:rPr>
              <a:t>      2. Ориентированные на прикладную задачу (</a:t>
            </a:r>
            <a:r>
              <a:rPr lang="ru-RU" altLang="ru-RU" sz="1800" dirty="0" err="1">
                <a:latin typeface="Times New Roman" panose="02020603050405020304" pitchFamily="18" charset="0"/>
              </a:rPr>
              <a:t>Task-oriented</a:t>
            </a:r>
            <a:r>
              <a:rPr lang="ru-RU" altLang="ru-RU" sz="1800" dirty="0">
                <a:latin typeface="Times New Roman" panose="02020603050405020304" pitchFamily="18" charset="0"/>
              </a:rPr>
              <a:t>) </a:t>
            </a:r>
            <a:br>
              <a:rPr lang="ru-RU" altLang="ru-RU" sz="1800" dirty="0">
                <a:latin typeface="Times New Roman" panose="02020603050405020304" pitchFamily="18" charset="0"/>
              </a:rPr>
            </a:br>
            <a:r>
              <a:rPr lang="ru-RU" altLang="ru-RU" sz="1800" dirty="0">
                <a:latin typeface="Times New Roman" panose="02020603050405020304" pitchFamily="18" charset="0"/>
              </a:rPr>
              <a:t>      3. Базовая техническая онтология. (</a:t>
            </a:r>
            <a:r>
              <a:rPr lang="ru-RU" altLang="ru-RU" sz="1800" dirty="0" err="1">
                <a:latin typeface="Times New Roman" panose="02020603050405020304" pitchFamily="18" charset="0"/>
              </a:rPr>
              <a:t>Basic</a:t>
            </a:r>
            <a:r>
              <a:rPr lang="ru-RU" altLang="ru-RU" sz="1800" dirty="0">
                <a:latin typeface="Times New Roman" panose="02020603050405020304" pitchFamily="18" charset="0"/>
              </a:rPr>
              <a:t> </a:t>
            </a:r>
            <a:r>
              <a:rPr lang="ru-RU" altLang="ru-RU" sz="1800" dirty="0" err="1">
                <a:latin typeface="Times New Roman" panose="02020603050405020304" pitchFamily="18" charset="0"/>
              </a:rPr>
              <a:t>technical</a:t>
            </a:r>
            <a:r>
              <a:rPr lang="ru-RU" altLang="ru-RU" sz="1800" dirty="0">
                <a:latin typeface="Times New Roman" panose="02020603050405020304" pitchFamily="18" charset="0"/>
              </a:rPr>
              <a:t> </a:t>
            </a:r>
            <a:r>
              <a:rPr lang="ru-RU" altLang="ru-RU" sz="1800" dirty="0" err="1">
                <a:latin typeface="Times New Roman" panose="02020603050405020304" pitchFamily="18" charset="0"/>
              </a:rPr>
              <a:t>ontology</a:t>
            </a:r>
            <a:r>
              <a:rPr lang="ru-RU" altLang="ru-RU" sz="1800" dirty="0">
                <a:latin typeface="Times New Roman" panose="02020603050405020304" pitchFamily="18" charset="0"/>
              </a:rPr>
              <a:t>) </a:t>
            </a:r>
            <a:br>
              <a:rPr lang="ru-RU" altLang="ru-RU" sz="1800" dirty="0">
                <a:latin typeface="Times New Roman" panose="02020603050405020304" pitchFamily="18" charset="0"/>
              </a:rPr>
            </a:br>
            <a:r>
              <a:rPr lang="ru-RU" altLang="ru-RU" sz="1800" dirty="0">
                <a:latin typeface="Times New Roman" panose="02020603050405020304" pitchFamily="18" charset="0"/>
              </a:rPr>
              <a:t>      4. Общие онтологии (</a:t>
            </a:r>
            <a:r>
              <a:rPr lang="ru-RU" altLang="ru-RU" sz="1800" dirty="0" err="1">
                <a:latin typeface="Times New Roman" panose="02020603050405020304" pitchFamily="18" charset="0"/>
              </a:rPr>
              <a:t>Generic</a:t>
            </a:r>
            <a:r>
              <a:rPr lang="ru-RU" altLang="ru-RU" sz="1800" dirty="0">
                <a:latin typeface="Times New Roman" panose="02020603050405020304" pitchFamily="18" charset="0"/>
              </a:rPr>
              <a:t> </a:t>
            </a:r>
            <a:r>
              <a:rPr lang="ru-RU" altLang="ru-RU" sz="1800" dirty="0" err="1">
                <a:latin typeface="Times New Roman" panose="02020603050405020304" pitchFamily="18" charset="0"/>
              </a:rPr>
              <a:t>ontologies</a:t>
            </a:r>
            <a:r>
              <a:rPr lang="ru-RU" altLang="ru-RU" sz="1800" dirty="0">
                <a:latin typeface="Times New Roman" panose="02020603050405020304" pitchFamily="18" charset="0"/>
              </a:rPr>
              <a:t>).</a:t>
            </a:r>
            <a:endParaRPr lang="ru-RU" altLang="ru-RU" sz="1800" b="1" i="1" dirty="0">
              <a:latin typeface="Times New Roman" panose="02020603050405020304" pitchFamily="18" charset="0"/>
            </a:endParaRPr>
          </a:p>
        </p:txBody>
      </p:sp>
      <p:sp>
        <p:nvSpPr>
          <p:cNvPr id="3" name="Прямоугольник 2"/>
          <p:cNvSpPr/>
          <p:nvPr/>
        </p:nvSpPr>
        <p:spPr>
          <a:xfrm>
            <a:off x="647700" y="504825"/>
            <a:ext cx="7658100" cy="1384300"/>
          </a:xfrm>
          <a:prstGeom prst="rect">
            <a:avLst/>
          </a:prstGeom>
        </p:spPr>
        <p:txBody>
          <a:bodyPr>
            <a:spAutoFit/>
          </a:bodyPr>
          <a:lstStyle/>
          <a:p>
            <a:pPr latinLnBrk="1">
              <a:defRPr/>
            </a:pPr>
            <a:r>
              <a:rPr lang="ru-RU" sz="4200" dirty="0">
                <a:solidFill>
                  <a:schemeClr val="tx2"/>
                </a:solidFill>
                <a:latin typeface="+mj-lt"/>
                <a:ea typeface="+mj-ea"/>
                <a:cs typeface="+mj-cs"/>
              </a:rPr>
              <a:t>Типы, иерархии онтологий в семантических сетях  </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533400" y="533400"/>
            <a:ext cx="8077200" cy="717550"/>
          </a:xfrm>
        </p:spPr>
        <p:txBody>
          <a:bodyPr/>
          <a:lstStyle/>
          <a:p>
            <a:pPr eaLnBrk="1" hangingPunct="1">
              <a:lnSpc>
                <a:spcPct val="90000"/>
              </a:lnSpc>
            </a:pPr>
            <a:r>
              <a:rPr lang="ru-RU" altLang="ru-RU" dirty="0" smtClean="0"/>
              <a:t>Семантическая сеть</a:t>
            </a:r>
          </a:p>
        </p:txBody>
      </p:sp>
      <p:sp>
        <p:nvSpPr>
          <p:cNvPr id="12291" name="Text Box 21"/>
          <p:cNvSpPr txBox="1">
            <a:spLocks noChangeArrowheads="1"/>
          </p:cNvSpPr>
          <p:nvPr/>
        </p:nvSpPr>
        <p:spPr bwMode="auto">
          <a:xfrm>
            <a:off x="698500" y="1371600"/>
            <a:ext cx="7696200" cy="537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defRPr/>
            </a:pPr>
            <a:r>
              <a:rPr lang="ru-RU" i="1" dirty="0" smtClean="0"/>
              <a:t>Семантическая сеть </a:t>
            </a:r>
            <a:r>
              <a:rPr lang="ru-RU" dirty="0" smtClean="0"/>
              <a:t>– это ориентированный граф, вершинами которого являются </a:t>
            </a:r>
            <a:r>
              <a:rPr lang="ru-RU" b="1" i="1" dirty="0" smtClean="0">
                <a:solidFill>
                  <a:srgbClr val="FFFF00"/>
                </a:solidFill>
              </a:rPr>
              <a:t>понятия</a:t>
            </a:r>
            <a:r>
              <a:rPr lang="ru-RU" dirty="0" smtClean="0"/>
              <a:t>, а дугами – </a:t>
            </a:r>
            <a:r>
              <a:rPr lang="ru-RU" b="1" i="1" dirty="0" smtClean="0">
                <a:solidFill>
                  <a:srgbClr val="FFFF00"/>
                </a:solidFill>
              </a:rPr>
              <a:t>отношения</a:t>
            </a:r>
            <a:r>
              <a:rPr lang="ru-RU" dirty="0" smtClean="0"/>
              <a:t>. Таким образом семантическая сеть отражает семантику предметной области в виде понятий и отношений.</a:t>
            </a:r>
          </a:p>
          <a:p>
            <a:pPr>
              <a:spcBef>
                <a:spcPct val="50000"/>
              </a:spcBef>
              <a:defRPr/>
            </a:pPr>
            <a:r>
              <a:rPr lang="ru-RU" dirty="0" smtClean="0"/>
              <a:t>Основные типы отношений между понятиями:</a:t>
            </a:r>
          </a:p>
          <a:p>
            <a:pPr marL="342900" indent="-342900">
              <a:spcBef>
                <a:spcPts val="0"/>
              </a:spcBef>
              <a:buFont typeface="+mj-lt"/>
              <a:buAutoNum type="arabicPeriod"/>
              <a:defRPr/>
            </a:pPr>
            <a:r>
              <a:rPr lang="ru-RU" dirty="0" smtClean="0">
                <a:solidFill>
                  <a:srgbClr val="FF0000"/>
                </a:solidFill>
              </a:rPr>
              <a:t>Подкласс — класс</a:t>
            </a:r>
            <a:r>
              <a:rPr lang="ru-RU" dirty="0" smtClean="0"/>
              <a:t> </a:t>
            </a:r>
            <a:r>
              <a:rPr lang="ru-RU" dirty="0" smtClean="0">
                <a:solidFill>
                  <a:srgbClr val="FF0000"/>
                </a:solidFill>
              </a:rPr>
              <a:t>	 </a:t>
            </a:r>
            <a:r>
              <a:rPr lang="ru-RU" dirty="0" smtClean="0"/>
              <a:t>	</a:t>
            </a:r>
            <a:r>
              <a:rPr lang="ru-RU" dirty="0"/>
              <a:t>	</a:t>
            </a:r>
            <a:r>
              <a:rPr lang="ru-RU" dirty="0" smtClean="0"/>
              <a:t>Человек </a:t>
            </a:r>
            <a:r>
              <a:rPr lang="ru-RU" dirty="0"/>
              <a:t>→ </a:t>
            </a:r>
            <a:r>
              <a:rPr lang="ru-RU" dirty="0" smtClean="0"/>
              <a:t>Млекопитающие</a:t>
            </a:r>
          </a:p>
          <a:p>
            <a:pPr marL="342900" indent="-342900">
              <a:spcBef>
                <a:spcPts val="0"/>
              </a:spcBef>
              <a:buFont typeface="+mj-lt"/>
              <a:buAutoNum type="arabicPeriod"/>
              <a:defRPr/>
            </a:pPr>
            <a:r>
              <a:rPr lang="ru-RU" dirty="0">
                <a:solidFill>
                  <a:srgbClr val="00B0F0"/>
                </a:solidFill>
              </a:rPr>
              <a:t>Экземпляр класса	</a:t>
            </a:r>
            <a:r>
              <a:rPr lang="ru-RU" dirty="0"/>
              <a:t>		Человек → Иванов</a:t>
            </a:r>
          </a:p>
          <a:p>
            <a:pPr marL="342900" indent="-342900">
              <a:spcBef>
                <a:spcPts val="0"/>
              </a:spcBef>
              <a:buFont typeface="+mj-lt"/>
              <a:buAutoNum type="arabicPeriod"/>
              <a:defRPr/>
            </a:pPr>
            <a:r>
              <a:rPr lang="ru-RU" dirty="0" smtClean="0">
                <a:solidFill>
                  <a:srgbClr val="00B050"/>
                </a:solidFill>
              </a:rPr>
              <a:t>Свойство </a:t>
            </a:r>
            <a:r>
              <a:rPr lang="ru-RU" sz="1400" dirty="0" smtClean="0">
                <a:cs typeface="Shruti" panose="020B0502040204020203" pitchFamily="34" charset="0"/>
              </a:rPr>
              <a:t>(</a:t>
            </a:r>
            <a:r>
              <a:rPr lang="ru-RU" sz="1400" dirty="0">
                <a:cs typeface="Shruti" panose="020B0502040204020203" pitchFamily="34" charset="0"/>
              </a:rPr>
              <a:t>какой, </a:t>
            </a:r>
            <a:r>
              <a:rPr lang="ru-RU" sz="1400" dirty="0" smtClean="0">
                <a:cs typeface="Shruti" panose="020B0502040204020203" pitchFamily="34" charset="0"/>
              </a:rPr>
              <a:t>сколько…)</a:t>
            </a:r>
            <a:r>
              <a:rPr lang="ru-RU" sz="1400" dirty="0" smtClean="0">
                <a:solidFill>
                  <a:srgbClr val="00B050"/>
                </a:solidFill>
                <a:cs typeface="Shruti" panose="020B0502040204020203" pitchFamily="34" charset="0"/>
              </a:rPr>
              <a:t> </a:t>
            </a:r>
            <a:r>
              <a:rPr lang="ru-RU" dirty="0" smtClean="0">
                <a:solidFill>
                  <a:srgbClr val="00B050"/>
                </a:solidFill>
              </a:rPr>
              <a:t>— значение 	</a:t>
            </a:r>
            <a:r>
              <a:rPr lang="ru-RU" dirty="0" smtClean="0"/>
              <a:t>Цвет</a:t>
            </a:r>
            <a:r>
              <a:rPr lang="ru-RU" dirty="0" smtClean="0">
                <a:solidFill>
                  <a:srgbClr val="00B050"/>
                </a:solidFill>
              </a:rPr>
              <a:t> </a:t>
            </a:r>
            <a:r>
              <a:rPr lang="ru-RU" dirty="0" smtClean="0"/>
              <a:t>→ Белый</a:t>
            </a:r>
          </a:p>
          <a:p>
            <a:pPr>
              <a:spcBef>
                <a:spcPts val="1800"/>
              </a:spcBef>
              <a:defRPr/>
            </a:pPr>
            <a:r>
              <a:rPr lang="ru-RU" sz="2400" dirty="0" smtClean="0">
                <a:latin typeface="Arial" panose="020B0604020202020204" pitchFamily="34" charset="0"/>
                <a:cs typeface="Arial" panose="020B0604020202020204" pitchFamily="34" charset="0"/>
              </a:rPr>
              <a:t>Классификации семантических сетей</a:t>
            </a:r>
          </a:p>
          <a:p>
            <a:pPr>
              <a:spcBef>
                <a:spcPts val="600"/>
              </a:spcBef>
              <a:spcAft>
                <a:spcPts val="0"/>
              </a:spcAft>
              <a:defRPr/>
            </a:pPr>
            <a:r>
              <a:rPr lang="ru-RU" dirty="0" smtClean="0">
                <a:solidFill>
                  <a:srgbClr val="CCFFFF"/>
                </a:solidFill>
              </a:rPr>
              <a:t>По количеству отношений:</a:t>
            </a:r>
          </a:p>
          <a:p>
            <a:pPr marL="285750" indent="-285750">
              <a:buFont typeface="Arial" panose="020B0604020202020204" pitchFamily="34" charset="0"/>
              <a:buChar char="•"/>
              <a:defRPr/>
            </a:pPr>
            <a:r>
              <a:rPr lang="ru-RU" sz="1600" dirty="0" smtClean="0"/>
              <a:t>Бинарные (в которых отношения связывают два объекта).</a:t>
            </a:r>
          </a:p>
          <a:p>
            <a:pPr marL="285750" indent="-285750">
              <a:buFont typeface="Arial" panose="020B0604020202020204" pitchFamily="34" charset="0"/>
              <a:buChar char="•"/>
              <a:defRPr/>
            </a:pPr>
            <a:r>
              <a:rPr lang="en-US" sz="1600" dirty="0" smtClean="0"/>
              <a:t>N</a:t>
            </a:r>
            <a:r>
              <a:rPr lang="ru-RU" sz="1600" dirty="0" smtClean="0"/>
              <a:t>-</a:t>
            </a:r>
            <a:r>
              <a:rPr lang="ru-RU" sz="1600" dirty="0" err="1" smtClean="0"/>
              <a:t>арные</a:t>
            </a:r>
            <a:r>
              <a:rPr lang="ru-RU" sz="1600" dirty="0" smtClean="0"/>
              <a:t> (в которых есть отношения, связывающие более двух объектов).</a:t>
            </a:r>
          </a:p>
          <a:p>
            <a:pPr>
              <a:spcBef>
                <a:spcPts val="600"/>
              </a:spcBef>
              <a:spcAft>
                <a:spcPts val="0"/>
              </a:spcAft>
              <a:defRPr/>
            </a:pPr>
            <a:r>
              <a:rPr lang="ru-RU" dirty="0">
                <a:solidFill>
                  <a:srgbClr val="CCFFFF"/>
                </a:solidFill>
              </a:rPr>
              <a:t>По типу отношений </a:t>
            </a:r>
            <a:r>
              <a:rPr lang="ru-RU" dirty="0"/>
              <a:t>(какой, сколько, где, когда…): </a:t>
            </a:r>
          </a:p>
          <a:p>
            <a:pPr marL="266700">
              <a:spcBef>
                <a:spcPts val="0"/>
              </a:spcBef>
              <a:defRPr/>
            </a:pPr>
            <a:r>
              <a:rPr lang="ru-RU" dirty="0"/>
              <a:t>функциональные, количественные, пространственные, временные, логические…</a:t>
            </a:r>
          </a:p>
          <a:p>
            <a:pPr>
              <a:spcBef>
                <a:spcPts val="600"/>
              </a:spcBef>
              <a:spcAft>
                <a:spcPts val="0"/>
              </a:spcAft>
              <a:defRPr/>
            </a:pPr>
            <a:r>
              <a:rPr lang="ru-RU" dirty="0" smtClean="0">
                <a:solidFill>
                  <a:srgbClr val="CCFFFF"/>
                </a:solidFill>
              </a:rPr>
              <a:t>По количеству типов отношений:</a:t>
            </a:r>
          </a:p>
          <a:p>
            <a:pPr marL="285750" indent="-285750">
              <a:buFont typeface="Arial" panose="020B0604020202020204" pitchFamily="34" charset="0"/>
              <a:buChar char="•"/>
              <a:defRPr/>
            </a:pPr>
            <a:r>
              <a:rPr lang="ru-RU" sz="1600" dirty="0" smtClean="0"/>
              <a:t>Однородные (с единственным типом отношений),</a:t>
            </a:r>
          </a:p>
          <a:p>
            <a:pPr marL="285750" indent="-285750">
              <a:buFont typeface="Arial" panose="020B0604020202020204" pitchFamily="34" charset="0"/>
              <a:buChar char="•"/>
              <a:defRPr/>
            </a:pPr>
            <a:r>
              <a:rPr lang="ru-RU" sz="1600" dirty="0" smtClean="0"/>
              <a:t>Неоднородные (с различными типами отношений).</a:t>
            </a: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7063</TotalTime>
  <Words>1453</Words>
  <Application>Microsoft Office PowerPoint</Application>
  <PresentationFormat>Экран (4:3)</PresentationFormat>
  <Paragraphs>187</Paragraphs>
  <Slides>22</Slides>
  <Notes>13</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22</vt:i4>
      </vt:variant>
    </vt:vector>
  </HeadingPairs>
  <TitlesOfParts>
    <vt:vector size="31" baseType="lpstr">
      <vt:lpstr>Arial</vt:lpstr>
      <vt:lpstr>Century Gothic</vt:lpstr>
      <vt:lpstr>Courier New</vt:lpstr>
      <vt:lpstr>Shruti</vt:lpstr>
      <vt:lpstr>Times New Roman</vt:lpstr>
      <vt:lpstr>Wingdings</vt:lpstr>
      <vt:lpstr>Wingdings 3</vt:lpstr>
      <vt:lpstr>Ион</vt:lpstr>
      <vt:lpstr>Equation</vt:lpstr>
      <vt:lpstr>Знакомство с семантическим Web</vt:lpstr>
      <vt:lpstr>Semantic Web и знания</vt:lpstr>
      <vt:lpstr>Презентация PowerPoint</vt:lpstr>
      <vt:lpstr>Онтологии – область знаний о структуре бытия</vt:lpstr>
      <vt:lpstr>Презентация PowerPoint</vt:lpstr>
      <vt:lpstr>Презентация PowerPoint</vt:lpstr>
      <vt:lpstr>Презентация PowerPoint</vt:lpstr>
      <vt:lpstr>Презентация PowerPoint</vt:lpstr>
      <vt:lpstr>Семантическая сеть</vt:lpstr>
      <vt:lpstr>Пример схемы онтологий семантической сети</vt:lpstr>
      <vt:lpstr>Задачи обработки знаний при работе с базой знаний</vt:lpstr>
      <vt:lpstr>Некоторые конструкции языка OWL Lite</vt:lpstr>
      <vt:lpstr>Презентация PowerPoint</vt:lpstr>
      <vt:lpstr>Презентация PowerPoint</vt:lpstr>
      <vt:lpstr>RSS-лента для семантической интеграции новостей</vt:lpstr>
      <vt:lpstr>Пример  разработки базы знаний</vt:lpstr>
      <vt:lpstr>Среда TopBraid формирования базы знаний</vt:lpstr>
      <vt:lpstr>Визуальное представление онтологий среды TopBraid </vt:lpstr>
      <vt:lpstr>Доступ к базе знаний.  Язык запросов SPARQL</vt:lpstr>
      <vt:lpstr>Пример SPARQL-запроса</vt:lpstr>
      <vt:lpstr>Презентация PowerPoint</vt:lpstr>
      <vt:lpstr>Презентация PowerPoint</vt:lpstr>
    </vt:vector>
  </TitlesOfParts>
  <Company>ДонНУ</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Знакомство с семантическим Web</dc:title>
  <dc:creator>В. К. Толстых</dc:creator>
  <cp:lastModifiedBy>Толстых Виктор Константинович</cp:lastModifiedBy>
  <cp:revision>588</cp:revision>
  <cp:lastPrinted>1601-01-01T00:00:00Z</cp:lastPrinted>
  <dcterms:created xsi:type="dcterms:W3CDTF">1601-01-01T00:00:00Z</dcterms:created>
  <dcterms:modified xsi:type="dcterms:W3CDTF">2024-04-02T06:28:27Z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y fmtid="{D5CDD505-2E9C-101B-9397-08002B2CF9AE}" pid="3" name="LCID">
    <vt:i4>1049</vt:i4>
  </property>
</Properties>
</file>